
<file path=[Content_Types].xml><?xml version="1.0" encoding="utf-8"?>
<Types xmlns="http://schemas.openxmlformats.org/package/2006/content-types">
  <Default Extension="fntdata" ContentType="application/x-fontdata"/>
  <Default Extension="gif" ContentType="image/gif"/>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23"/>
  </p:notesMasterIdLst>
  <p:sldIdLst>
    <p:sldId id="256" r:id="rId2"/>
    <p:sldId id="257" r:id="rId3"/>
    <p:sldId id="258" r:id="rId4"/>
    <p:sldId id="259" r:id="rId5"/>
    <p:sldId id="260" r:id="rId6"/>
    <p:sldId id="261" r:id="rId7"/>
    <p:sldId id="262" r:id="rId8"/>
    <p:sldId id="263" r:id="rId9"/>
    <p:sldId id="287" r:id="rId10"/>
    <p:sldId id="288" r:id="rId11"/>
    <p:sldId id="291" r:id="rId12"/>
    <p:sldId id="264" r:id="rId13"/>
    <p:sldId id="286" r:id="rId14"/>
    <p:sldId id="265" r:id="rId15"/>
    <p:sldId id="299" r:id="rId16"/>
    <p:sldId id="300" r:id="rId17"/>
    <p:sldId id="269" r:id="rId18"/>
    <p:sldId id="290" r:id="rId19"/>
    <p:sldId id="289" r:id="rId20"/>
    <p:sldId id="271" r:id="rId21"/>
    <p:sldId id="272" r:id="rId22"/>
  </p:sldIdLst>
  <p:sldSz cx="9144000" cy="5143500" type="screen16x9"/>
  <p:notesSz cx="6858000" cy="9144000"/>
  <p:embeddedFontLst>
    <p:embeddedFont>
      <p:font typeface="Bree Serif" panose="02000503040000020004" pitchFamily="2" charset="77"/>
      <p:regular r:id="rId24"/>
    </p:embeddedFont>
    <p:embeddedFont>
      <p:font typeface="Didact Gothic" pitchFamily="2" charset="0"/>
      <p:regular r:id="rId25"/>
    </p:embeddedFont>
    <p:embeddedFont>
      <p:font typeface="Roboto" panose="02000000000000000000" pitchFamily="2" charset="0"/>
      <p:regular r:id="rId26"/>
      <p:bold r:id="rId27"/>
      <p:italic r:id="rId28"/>
      <p:boldItalic r:id="rId29"/>
    </p:embeddedFont>
    <p:embeddedFont>
      <p:font typeface="Roboto Black" panose="02000000000000000000" pitchFamily="2" charset="0"/>
      <p:bold r:id="rId30"/>
      <p:italic r:id="rId31"/>
      <p:boldItalic r:id="rId32"/>
    </p:embeddedFont>
    <p:embeddedFont>
      <p:font typeface="Roboto Light" panose="02000000000000000000" pitchFamily="2" charset="0"/>
      <p:regular r:id="rId33"/>
      <p:bold r:id="rId34"/>
      <p:italic r:id="rId35"/>
      <p:boldItalic r:id="rId36"/>
    </p:embeddedFont>
    <p:embeddedFont>
      <p:font typeface="Roboto Mono Thin" pitchFamily="49" charset="0"/>
      <p:regular r:id="rId37"/>
      <p:bold r:id="rId38"/>
      <p:italic r:id="rId39"/>
      <p:boldItalic r:id="rId40"/>
    </p:embeddedFont>
    <p:embeddedFont>
      <p:font typeface="Roboto Thin" panose="02000000000000000000"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546874-28BE-407A-AD18-8AC5AAD96993}">
  <a:tblStyle styleId="{8F546874-28BE-407A-AD18-8AC5AAD9699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88"/>
    <p:restoredTop sz="94626"/>
  </p:normalViewPr>
  <p:slideViewPr>
    <p:cSldViewPr snapToGrid="0">
      <p:cViewPr varScale="1">
        <p:scale>
          <a:sx n="120" d="100"/>
          <a:sy n="120" d="100"/>
        </p:scale>
        <p:origin x="200" y="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font" Target="fonts/font2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8.fntdata"/></Relationships>
</file>

<file path=ppt/media/image1.png>
</file>

<file path=ppt/media/image10.gif>
</file>

<file path=ppt/media/image11.png>
</file>

<file path=ppt/media/image12.png>
</file>

<file path=ppt/media/image13.svg>
</file>

<file path=ppt/media/image2.png>
</file>

<file path=ppt/media/image3.png>
</file>

<file path=ppt/media/image4.png>
</file>

<file path=ppt/media/image5.gif>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CARMEN: Title, Problem Solution, key requirements </a:t>
            </a:r>
            <a:endParaRPr/>
          </a:p>
          <a:p>
            <a:pPr marL="0" lvl="0" indent="0" algn="l" rtl="0">
              <a:spcBef>
                <a:spcPts val="0"/>
              </a:spcBef>
              <a:spcAft>
                <a:spcPts val="0"/>
              </a:spcAft>
              <a:buNone/>
            </a:pPr>
            <a:r>
              <a:rPr lang="es">
                <a:solidFill>
                  <a:schemeClr val="dk1"/>
                </a:solidFill>
              </a:rPr>
              <a:t>McKenzie: Architecture and Implementation overview</a:t>
            </a:r>
            <a:endParaRPr>
              <a:solidFill>
                <a:schemeClr val="dk1"/>
              </a:solidFill>
            </a:endParaRPr>
          </a:p>
          <a:p>
            <a:pPr marL="0" lvl="0" indent="0" algn="l" rtl="0">
              <a:spcBef>
                <a:spcPts val="0"/>
              </a:spcBef>
              <a:spcAft>
                <a:spcPts val="0"/>
              </a:spcAft>
              <a:buClr>
                <a:schemeClr val="dk1"/>
              </a:buClr>
              <a:buSzPts val="1100"/>
              <a:buFont typeface="Arial"/>
              <a:buNone/>
            </a:pPr>
            <a:r>
              <a:rPr lang="es">
                <a:solidFill>
                  <a:schemeClr val="dk1"/>
                </a:solidFill>
              </a:rPr>
              <a:t>Ran: Problem, Challenges, Schedules (McKenzie will paste our most up to date schedule) </a:t>
            </a:r>
            <a:endParaRPr>
              <a:solidFill>
                <a:schemeClr val="dk1"/>
              </a:solidFill>
            </a:endParaRPr>
          </a:p>
          <a:p>
            <a:pPr marL="0" lvl="0" indent="0" algn="l" rtl="0">
              <a:spcBef>
                <a:spcPts val="0"/>
              </a:spcBef>
              <a:spcAft>
                <a:spcPts val="0"/>
              </a:spcAft>
              <a:buNone/>
            </a:pPr>
            <a:r>
              <a:rPr lang="es"/>
              <a:t>Carter: Conclusion </a:t>
            </a:r>
            <a:br>
              <a:rPr lang="es"/>
            </a:b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239e59555f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239e59555f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40884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239e59555f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239e59555f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50744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1234c0b657f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1234c0b657f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239e59555f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239e59555f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63686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239e59555f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239e59555f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0201bfec45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0201bfec45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234c0b65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234c0b65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1239e5955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 name="Google Shape;427;g1239e59555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fc7c57e148_1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fc7c57e148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102ac3eeef4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102ac3eeef4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0267765f57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0267765f57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hook</a:t>
            </a:r>
            <a:endParaRPr/>
          </a:p>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027a2174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027a2174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dk1"/>
                </a:solidFill>
              </a:rPr>
              <a:t>talk about place of business (workflow)</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r>
              <a:rPr lang="es">
                <a:solidFill>
                  <a:schemeClr val="dk1"/>
                </a:solidFill>
              </a:rPr>
              <a:t>talk about clients and involvement in the business</a:t>
            </a:r>
            <a:endParaRPr/>
          </a:p>
          <a:p>
            <a:pPr marL="0" lvl="0" indent="0" algn="l" rtl="0">
              <a:spcBef>
                <a:spcPts val="0"/>
              </a:spcBef>
              <a:spcAft>
                <a:spcPts val="0"/>
              </a:spcAft>
              <a:buNone/>
            </a:pPr>
            <a:endParaRPr/>
          </a:p>
          <a:p>
            <a:pPr marL="0" lvl="0" indent="0" algn="l" rtl="0">
              <a:spcBef>
                <a:spcPts val="0"/>
              </a:spcBef>
              <a:spcAft>
                <a:spcPts val="0"/>
              </a:spcAft>
              <a:buNone/>
            </a:pPr>
            <a:r>
              <a:rPr lang="es"/>
              <a:t>talk about goals as a business </a:t>
            </a:r>
            <a:endParaRPr/>
          </a:p>
          <a:p>
            <a:pPr marL="0" lvl="0" indent="0" algn="l" rtl="0">
              <a:spcBef>
                <a:spcPts val="0"/>
              </a:spcBef>
              <a:spcAft>
                <a:spcPts val="0"/>
              </a:spcAft>
              <a:buNone/>
            </a:pPr>
            <a:endParaRPr/>
          </a:p>
          <a:p>
            <a:pPr marL="0" lvl="0" indent="0" algn="l" rtl="0">
              <a:spcBef>
                <a:spcPts val="0"/>
              </a:spcBef>
              <a:spcAft>
                <a:spcPts val="0"/>
              </a:spcAft>
              <a:buNone/>
            </a:pPr>
            <a:r>
              <a:rPr lang="es"/>
              <a:t>maybe talk about the client's goal</a:t>
            </a:r>
            <a:endParaRPr/>
          </a:p>
          <a:p>
            <a:pPr marL="457200" lvl="0" indent="-298450" algn="l" rtl="0">
              <a:spcBef>
                <a:spcPts val="0"/>
              </a:spcBef>
              <a:spcAft>
                <a:spcPts val="0"/>
              </a:spcAft>
              <a:buClr>
                <a:schemeClr val="dk1"/>
              </a:buClr>
              <a:buSzPts val="1100"/>
              <a:buChar char="-"/>
            </a:pPr>
            <a:r>
              <a:rPr lang="es" b="1">
                <a:solidFill>
                  <a:schemeClr val="dk1"/>
                </a:solidFill>
              </a:rPr>
              <a:t>Goal:</a:t>
            </a:r>
            <a:r>
              <a:rPr lang="es">
                <a:solidFill>
                  <a:schemeClr val="dk1"/>
                </a:solidFill>
              </a:rPr>
              <a:t> By 2026 all students have external learning ( working on something related to major outside curriculum w/ examples)</a:t>
            </a:r>
            <a:endParaRPr sz="5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0267765f5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0267765f5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dk1"/>
                </a:solidFill>
              </a:rPr>
              <a:t>go into what is broken </a:t>
            </a:r>
            <a:endParaRPr>
              <a:solidFill>
                <a:schemeClr val="dk1"/>
              </a:solidFill>
            </a:endParaRPr>
          </a:p>
          <a:p>
            <a:pPr marL="457200" lvl="0" indent="-298450" algn="l" rtl="0">
              <a:spcBef>
                <a:spcPts val="0"/>
              </a:spcBef>
              <a:spcAft>
                <a:spcPts val="0"/>
              </a:spcAft>
              <a:buClr>
                <a:schemeClr val="dk1"/>
              </a:buClr>
              <a:buSzPts val="1100"/>
              <a:buChar char="-"/>
            </a:pPr>
            <a:r>
              <a:rPr lang="es">
                <a:solidFill>
                  <a:schemeClr val="dk1"/>
                </a:solidFill>
              </a:rPr>
              <a:t>what is bad and inefficient?</a:t>
            </a:r>
            <a:endParaRPr>
              <a:solidFill>
                <a:schemeClr val="dk1"/>
              </a:solidFill>
            </a:endParaRPr>
          </a:p>
          <a:p>
            <a:pPr marL="914400" lvl="1" indent="-298450" algn="l" rtl="0">
              <a:spcBef>
                <a:spcPts val="0"/>
              </a:spcBef>
              <a:spcAft>
                <a:spcPts val="0"/>
              </a:spcAft>
              <a:buClr>
                <a:schemeClr val="dk1"/>
              </a:buClr>
              <a:buSzPts val="1100"/>
              <a:buChar char="-"/>
            </a:pPr>
            <a:r>
              <a:rPr lang="es">
                <a:solidFill>
                  <a:schemeClr val="dk1"/>
                </a:solidFill>
              </a:rPr>
              <a:t>bullet point what is unsatisfactory</a:t>
            </a:r>
            <a:endParaRPr>
              <a:solidFill>
                <a:schemeClr val="dk1"/>
              </a:solidFill>
            </a:endParaRPr>
          </a:p>
          <a:p>
            <a:pPr marL="457200" lvl="0" indent="-298450" algn="l" rtl="0">
              <a:lnSpc>
                <a:spcPct val="200000"/>
              </a:lnSpc>
              <a:spcBef>
                <a:spcPts val="0"/>
              </a:spcBef>
              <a:spcAft>
                <a:spcPts val="0"/>
              </a:spcAft>
              <a:buClr>
                <a:schemeClr val="dk1"/>
              </a:buClr>
              <a:buSzPts val="1100"/>
              <a:buChar char="-"/>
            </a:pPr>
            <a:r>
              <a:rPr lang="es">
                <a:solidFill>
                  <a:schemeClr val="dk1"/>
                </a:solidFill>
              </a:rPr>
              <a:t>Not enough students are gaining degree specific experience before graduation</a:t>
            </a:r>
            <a:endParaRPr>
              <a:solidFill>
                <a:schemeClr val="dk1"/>
              </a:solidFill>
            </a:endParaRPr>
          </a:p>
          <a:p>
            <a:pPr marL="457200" lvl="0" indent="-298450" algn="l" rtl="0">
              <a:lnSpc>
                <a:spcPct val="200000"/>
              </a:lnSpc>
              <a:spcBef>
                <a:spcPts val="0"/>
              </a:spcBef>
              <a:spcAft>
                <a:spcPts val="0"/>
              </a:spcAft>
              <a:buClr>
                <a:schemeClr val="dk1"/>
              </a:buClr>
              <a:buSzPts val="1100"/>
              <a:buChar char="-"/>
            </a:pPr>
            <a:r>
              <a:rPr lang="es">
                <a:solidFill>
                  <a:schemeClr val="dk1"/>
                </a:solidFill>
              </a:rPr>
              <a:t>There is a disconnect between available resources</a:t>
            </a:r>
            <a:endParaRPr>
              <a:solidFill>
                <a:schemeClr val="dk1"/>
              </a:solidFill>
            </a:endParaRPr>
          </a:p>
          <a:p>
            <a:pPr marL="457200" lvl="0" indent="-298450" algn="l" rtl="0">
              <a:lnSpc>
                <a:spcPct val="200000"/>
              </a:lnSpc>
              <a:spcBef>
                <a:spcPts val="0"/>
              </a:spcBef>
              <a:spcAft>
                <a:spcPts val="0"/>
              </a:spcAft>
              <a:buClr>
                <a:schemeClr val="dk1"/>
              </a:buClr>
              <a:buSzPts val="1100"/>
              <a:buChar char="-"/>
            </a:pPr>
            <a:r>
              <a:rPr lang="es">
                <a:solidFill>
                  <a:schemeClr val="dk1"/>
                </a:solidFill>
              </a:rPr>
              <a:t>Unable to track if students are achieving career success outside school</a:t>
            </a:r>
            <a:endParaRPr>
              <a:solidFill>
                <a:schemeClr val="dk1"/>
              </a:solidFill>
            </a:endParaRPr>
          </a:p>
          <a:p>
            <a:pPr marL="0" lvl="0" indent="0" algn="l" rtl="0">
              <a:spcBef>
                <a:spcPts val="1200"/>
              </a:spcBef>
              <a:spcAft>
                <a:spcPts val="0"/>
              </a:spcAft>
              <a:buNone/>
            </a:pPr>
            <a:endParaRPr/>
          </a:p>
          <a:p>
            <a:pPr marL="0" lvl="0" indent="0" algn="l" rtl="0">
              <a:spcBef>
                <a:spcPts val="0"/>
              </a:spcBef>
              <a:spcAft>
                <a:spcPts val="0"/>
              </a:spcAft>
              <a:buNone/>
            </a:pPr>
            <a:r>
              <a:rPr lang="es"/>
              <a:t>How many of you want a job within 6 months of graduation? How many of you would have / or would like to have some time of internship experience before graduation? The goal we are currently looking for is that each and every student has at least one type of professional experience before graduation, and that 90% of students in CS have a job within 6 months of graduation</a:t>
            </a:r>
            <a:br>
              <a:rPr lang="es"/>
            </a:br>
            <a:br>
              <a:rPr lang="es"/>
            </a:br>
            <a:r>
              <a:rPr lang="es"/>
              <a:t>.Imagine you had the opportunity to see exactly which companies are most likely to hire NAU students. Program to allow the Deans to see where we could be doing better to alert the chairman's -&gt; faculty -&gt; students.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0267765f57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0267765f57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connect to bullected problems </a:t>
            </a:r>
            <a:endParaRPr/>
          </a:p>
          <a:p>
            <a:pPr marL="0" lvl="0" indent="0" algn="l" rtl="0">
              <a:spcBef>
                <a:spcPts val="0"/>
              </a:spcBef>
              <a:spcAft>
                <a:spcPts val="0"/>
              </a:spcAft>
              <a:buNone/>
            </a:pPr>
            <a:endParaRPr/>
          </a:p>
          <a:p>
            <a:pPr marL="0" lvl="0" indent="0" algn="l" rtl="0">
              <a:spcBef>
                <a:spcPts val="0"/>
              </a:spcBef>
              <a:spcAft>
                <a:spcPts val="0"/>
              </a:spcAft>
              <a:buNone/>
            </a:pPr>
            <a:r>
              <a:rPr lang="es"/>
              <a:t>graphic connecting students back to dean</a:t>
            </a:r>
            <a:endParaRPr/>
          </a:p>
          <a:p>
            <a:pPr marL="0" lvl="0" indent="0" algn="l" rtl="0">
              <a:spcBef>
                <a:spcPts val="0"/>
              </a:spcBef>
              <a:spcAft>
                <a:spcPts val="0"/>
              </a:spcAft>
              <a:buNone/>
            </a:pPr>
            <a:endParaRPr/>
          </a:p>
          <a:p>
            <a:pPr marL="0" lvl="0" indent="0" algn="l" rtl="0">
              <a:spcBef>
                <a:spcPts val="0"/>
              </a:spcBef>
              <a:spcAft>
                <a:spcPts val="0"/>
              </a:spcAft>
              <a:buNone/>
            </a:pPr>
            <a:r>
              <a:rPr lang="es"/>
              <a:t>segue to details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17de1e17aa_2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17de1e17aa_2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184a907963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184a907963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fbcba34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fbcba34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1fbcba34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1fbcba34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7328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1" name="Google Shape;11;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
        <p:nvSpPr>
          <p:cNvPr id="12" name="Google Shape;12;p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85"/>
        <p:cNvGrpSpPr/>
        <p:nvPr/>
      </p:nvGrpSpPr>
      <p:grpSpPr>
        <a:xfrm>
          <a:off x="0" y="0"/>
          <a:ext cx="0" cy="0"/>
          <a:chOff x="0" y="0"/>
          <a:chExt cx="0" cy="0"/>
        </a:xfrm>
      </p:grpSpPr>
      <p:sp>
        <p:nvSpPr>
          <p:cNvPr id="86" name="Google Shape;86;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87" name="Google Shape;87;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88" name="Google Shape;88;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89" name="Google Shape;89;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90" name="Google Shape;90;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91" name="Google Shape;91;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92" name="Google Shape;92;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93" name="Google Shape;93;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94"/>
        <p:cNvGrpSpPr/>
        <p:nvPr/>
      </p:nvGrpSpPr>
      <p:grpSpPr>
        <a:xfrm>
          <a:off x="0" y="0"/>
          <a:ext cx="0" cy="0"/>
          <a:chOff x="0" y="0"/>
          <a:chExt cx="0" cy="0"/>
        </a:xfrm>
      </p:grpSpPr>
      <p:sp>
        <p:nvSpPr>
          <p:cNvPr id="95" name="Google Shape;95;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96" name="Google Shape;96;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97"/>
        <p:cNvGrpSpPr/>
        <p:nvPr/>
      </p:nvGrpSpPr>
      <p:grpSpPr>
        <a:xfrm>
          <a:off x="0" y="0"/>
          <a:ext cx="0" cy="0"/>
          <a:chOff x="0" y="0"/>
          <a:chExt cx="0" cy="0"/>
        </a:xfrm>
      </p:grpSpPr>
      <p:sp>
        <p:nvSpPr>
          <p:cNvPr id="98" name="Google Shape;98;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99" name="Google Shape;99;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100" name="Google Shape;100;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
        <p:nvSpPr>
          <p:cNvPr id="101" name="Google Shape;101;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102"/>
        <p:cNvGrpSpPr/>
        <p:nvPr/>
      </p:nvGrpSpPr>
      <p:grpSpPr>
        <a:xfrm>
          <a:off x="0" y="0"/>
          <a:ext cx="0" cy="0"/>
          <a:chOff x="0" y="0"/>
          <a:chExt cx="0" cy="0"/>
        </a:xfrm>
      </p:grpSpPr>
      <p:sp>
        <p:nvSpPr>
          <p:cNvPr id="103" name="Google Shape;103;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105" name="Google Shape;105;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
        <p:nvSpPr>
          <p:cNvPr id="106" name="Google Shape;106;p1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161234"/>
                </a:solidFill>
              </a:defRPr>
            </a:lvl1pPr>
            <a:lvl2pPr lvl="1">
              <a:buNone/>
              <a:defRPr>
                <a:solidFill>
                  <a:srgbClr val="161234"/>
                </a:solidFill>
              </a:defRPr>
            </a:lvl2pPr>
            <a:lvl3pPr lvl="2">
              <a:buNone/>
              <a:defRPr>
                <a:solidFill>
                  <a:srgbClr val="161234"/>
                </a:solidFill>
              </a:defRPr>
            </a:lvl3pPr>
            <a:lvl4pPr lvl="3">
              <a:buNone/>
              <a:defRPr>
                <a:solidFill>
                  <a:srgbClr val="161234"/>
                </a:solidFill>
              </a:defRPr>
            </a:lvl4pPr>
            <a:lvl5pPr lvl="4">
              <a:buNone/>
              <a:defRPr>
                <a:solidFill>
                  <a:srgbClr val="161234"/>
                </a:solidFill>
              </a:defRPr>
            </a:lvl5pPr>
            <a:lvl6pPr lvl="5">
              <a:buNone/>
              <a:defRPr>
                <a:solidFill>
                  <a:srgbClr val="161234"/>
                </a:solidFill>
              </a:defRPr>
            </a:lvl6pPr>
            <a:lvl7pPr lvl="6">
              <a:buNone/>
              <a:defRPr>
                <a:solidFill>
                  <a:srgbClr val="161234"/>
                </a:solidFill>
              </a:defRPr>
            </a:lvl7pPr>
            <a:lvl8pPr lvl="7">
              <a:buNone/>
              <a:defRPr>
                <a:solidFill>
                  <a:srgbClr val="161234"/>
                </a:solidFill>
              </a:defRPr>
            </a:lvl8pPr>
            <a:lvl9pPr lvl="8">
              <a:buNone/>
              <a:defRPr>
                <a:solidFill>
                  <a:srgbClr val="161234"/>
                </a:solidFil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chemeClr val="accent1"/>
        </a:solidFill>
        <a:effectLst/>
      </p:bgPr>
    </p:bg>
    <p:spTree>
      <p:nvGrpSpPr>
        <p:cNvPr id="1" name="Shape 107"/>
        <p:cNvGrpSpPr/>
        <p:nvPr/>
      </p:nvGrpSpPr>
      <p:grpSpPr>
        <a:xfrm>
          <a:off x="0" y="0"/>
          <a:ext cx="0" cy="0"/>
          <a:chOff x="0" y="0"/>
          <a:chExt cx="0" cy="0"/>
        </a:xfrm>
      </p:grpSpPr>
      <p:sp>
        <p:nvSpPr>
          <p:cNvPr id="108" name="Google Shape;108;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110" name="Google Shape;110;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3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
        <p:nvSpPr>
          <p:cNvPr id="111" name="Google Shape;111;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solidFill>
                  <a:srgbClr val="1EFFC1"/>
                </a:solidFill>
              </a:defRPr>
            </a:lvl1pPr>
            <a:lvl2pPr lvl="1">
              <a:buNone/>
              <a:defRPr>
                <a:solidFill>
                  <a:srgbClr val="1EFFC1"/>
                </a:solidFill>
              </a:defRPr>
            </a:lvl2pPr>
            <a:lvl3pPr lvl="2">
              <a:buNone/>
              <a:defRPr>
                <a:solidFill>
                  <a:srgbClr val="1EFFC1"/>
                </a:solidFill>
              </a:defRPr>
            </a:lvl3pPr>
            <a:lvl4pPr lvl="3">
              <a:buNone/>
              <a:defRPr>
                <a:solidFill>
                  <a:srgbClr val="1EFFC1"/>
                </a:solidFill>
              </a:defRPr>
            </a:lvl4pPr>
            <a:lvl5pPr lvl="4">
              <a:buNone/>
              <a:defRPr>
                <a:solidFill>
                  <a:srgbClr val="1EFFC1"/>
                </a:solidFill>
              </a:defRPr>
            </a:lvl5pPr>
            <a:lvl6pPr lvl="5">
              <a:buNone/>
              <a:defRPr>
                <a:solidFill>
                  <a:srgbClr val="1EFFC1"/>
                </a:solidFill>
              </a:defRPr>
            </a:lvl6pPr>
            <a:lvl7pPr lvl="6">
              <a:buNone/>
              <a:defRPr>
                <a:solidFill>
                  <a:srgbClr val="1EFFC1"/>
                </a:solidFill>
              </a:defRPr>
            </a:lvl7pPr>
            <a:lvl8pPr lvl="7">
              <a:buNone/>
              <a:defRPr>
                <a:solidFill>
                  <a:srgbClr val="1EFFC1"/>
                </a:solidFill>
              </a:defRPr>
            </a:lvl8pPr>
            <a:lvl9pPr lvl="8">
              <a:buNone/>
              <a:defRPr>
                <a:solidFill>
                  <a:srgbClr val="1EFFC1"/>
                </a:solidFil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5" name="Google Shape;15;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6" name="Google Shape;26;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7" name="Google Shape;27;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1" name="Google Shape;31;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2" name="Google Shape;32;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3" name="Google Shape;33;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6" name="Google Shape;36;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
        <p:nvSpPr>
          <p:cNvPr id="37" name="Google Shape;37;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8"/>
        <p:cNvGrpSpPr/>
        <p:nvPr/>
      </p:nvGrpSpPr>
      <p:grpSpPr>
        <a:xfrm>
          <a:off x="0" y="0"/>
          <a:ext cx="0" cy="0"/>
          <a:chOff x="0" y="0"/>
          <a:chExt cx="0" cy="0"/>
        </a:xfrm>
      </p:grpSpPr>
      <p:sp>
        <p:nvSpPr>
          <p:cNvPr id="39" name="Google Shape;39;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40" name="Google Shape;40;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41" name="Google Shape;41;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42" name="Google Shape;42;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3" name="Google Shape;43;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4" name="Google Shape;44;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5" name="Google Shape;45;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46" name="Google Shape;46;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7"/>
        <p:cNvGrpSpPr/>
        <p:nvPr/>
      </p:nvGrpSpPr>
      <p:grpSpPr>
        <a:xfrm>
          <a:off x="0" y="0"/>
          <a:ext cx="0" cy="0"/>
          <a:chOff x="0" y="0"/>
          <a:chExt cx="0" cy="0"/>
        </a:xfrm>
      </p:grpSpPr>
      <p:sp>
        <p:nvSpPr>
          <p:cNvPr id="48" name="Google Shape;48;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50" name="Google Shape;50;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
        <p:nvSpPr>
          <p:cNvPr id="51" name="Google Shape;51;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52"/>
        <p:cNvGrpSpPr/>
        <p:nvPr/>
      </p:nvGrpSpPr>
      <p:grpSpPr>
        <a:xfrm>
          <a:off x="0" y="0"/>
          <a:ext cx="0" cy="0"/>
          <a:chOff x="0" y="0"/>
          <a:chExt cx="0" cy="0"/>
        </a:xfrm>
      </p:grpSpPr>
      <p:sp>
        <p:nvSpPr>
          <p:cNvPr id="53" name="Google Shape;53;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6" name="Google Shape;56;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
        <p:nvSpPr>
          <p:cNvPr id="57" name="Google Shape;57;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8"/>
        <p:cNvGrpSpPr/>
        <p:nvPr/>
      </p:nvGrpSpPr>
      <p:grpSpPr>
        <a:xfrm>
          <a:off x="0" y="0"/>
          <a:ext cx="0" cy="0"/>
          <a:chOff x="0" y="0"/>
          <a:chExt cx="0" cy="0"/>
        </a:xfrm>
      </p:grpSpPr>
      <p:sp>
        <p:nvSpPr>
          <p:cNvPr id="59" name="Google Shape;59;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60" name="Google Shape;60;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61" name="Google Shape;61;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62" name="Google Shape;62;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
        <p:nvSpPr>
          <p:cNvPr id="63" name="Google Shape;63;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6" name="Google Shape;66;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7" name="Google Shape;67;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8" name="Google Shape;68;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9" name="Google Shape;69;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70" name="Google Shape;70;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71" name="Google Shape;71;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72" name="Google Shape;72;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76"/>
        <p:cNvGrpSpPr/>
        <p:nvPr/>
      </p:nvGrpSpPr>
      <p:grpSpPr>
        <a:xfrm>
          <a:off x="0" y="0"/>
          <a:ext cx="0" cy="0"/>
          <a:chOff x="0" y="0"/>
          <a:chExt cx="0" cy="0"/>
        </a:xfrm>
      </p:grpSpPr>
      <p:sp>
        <p:nvSpPr>
          <p:cNvPr id="77" name="Google Shape;7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8" name="Google Shape;7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9" name="Google Shape;7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80" name="Google Shape;8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81" name="Google Shape;8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82" name="Google Shape;8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83" name="Google Shape;8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84" name="Google Shape;84;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rgbClr val="FFFFFF"/>
                </a:solidFill>
                <a:latin typeface="Roboto Light"/>
                <a:ea typeface="Roboto Light"/>
                <a:cs typeface="Roboto Light"/>
                <a:sym typeface="Roboto Light"/>
              </a:defRPr>
            </a:lvl1pPr>
            <a:lvl2pPr lvl="1" algn="r">
              <a:buNone/>
              <a:defRPr sz="1300">
                <a:solidFill>
                  <a:srgbClr val="FFFFFF"/>
                </a:solidFill>
                <a:latin typeface="Roboto Light"/>
                <a:ea typeface="Roboto Light"/>
                <a:cs typeface="Roboto Light"/>
                <a:sym typeface="Roboto Light"/>
              </a:defRPr>
            </a:lvl2pPr>
            <a:lvl3pPr lvl="2" algn="r">
              <a:buNone/>
              <a:defRPr sz="1300">
                <a:solidFill>
                  <a:srgbClr val="FFFFFF"/>
                </a:solidFill>
                <a:latin typeface="Roboto Light"/>
                <a:ea typeface="Roboto Light"/>
                <a:cs typeface="Roboto Light"/>
                <a:sym typeface="Roboto Light"/>
              </a:defRPr>
            </a:lvl3pPr>
            <a:lvl4pPr lvl="3" algn="r">
              <a:buNone/>
              <a:defRPr sz="1300">
                <a:solidFill>
                  <a:srgbClr val="FFFFFF"/>
                </a:solidFill>
                <a:latin typeface="Roboto Light"/>
                <a:ea typeface="Roboto Light"/>
                <a:cs typeface="Roboto Light"/>
                <a:sym typeface="Roboto Light"/>
              </a:defRPr>
            </a:lvl4pPr>
            <a:lvl5pPr lvl="4" algn="r">
              <a:buNone/>
              <a:defRPr sz="1300">
                <a:solidFill>
                  <a:srgbClr val="FFFFFF"/>
                </a:solidFill>
                <a:latin typeface="Roboto Light"/>
                <a:ea typeface="Roboto Light"/>
                <a:cs typeface="Roboto Light"/>
                <a:sym typeface="Roboto Light"/>
              </a:defRPr>
            </a:lvl5pPr>
            <a:lvl6pPr lvl="5" algn="r">
              <a:buNone/>
              <a:defRPr sz="1300">
                <a:solidFill>
                  <a:srgbClr val="FFFFFF"/>
                </a:solidFill>
                <a:latin typeface="Roboto Light"/>
                <a:ea typeface="Roboto Light"/>
                <a:cs typeface="Roboto Light"/>
                <a:sym typeface="Roboto Light"/>
              </a:defRPr>
            </a:lvl6pPr>
            <a:lvl7pPr lvl="6" algn="r">
              <a:buNone/>
              <a:defRPr sz="1300">
                <a:solidFill>
                  <a:srgbClr val="FFFFFF"/>
                </a:solidFill>
                <a:latin typeface="Roboto Light"/>
                <a:ea typeface="Roboto Light"/>
                <a:cs typeface="Roboto Light"/>
                <a:sym typeface="Roboto Light"/>
              </a:defRPr>
            </a:lvl7pPr>
            <a:lvl8pPr lvl="7" algn="r">
              <a:buNone/>
              <a:defRPr sz="1300">
                <a:solidFill>
                  <a:srgbClr val="FFFFFF"/>
                </a:solidFill>
                <a:latin typeface="Roboto Light"/>
                <a:ea typeface="Roboto Light"/>
                <a:cs typeface="Roboto Light"/>
                <a:sym typeface="Roboto Light"/>
              </a:defRPr>
            </a:lvl8pPr>
            <a:lvl9pPr lvl="8" algn="r">
              <a:buNone/>
              <a:defRPr sz="1300">
                <a:solidFill>
                  <a:srgbClr val="FFFFFF"/>
                </a:solidFill>
                <a:latin typeface="Roboto Light"/>
                <a:ea typeface="Roboto Light"/>
                <a:cs typeface="Roboto Light"/>
                <a:sym typeface="Roboto Light"/>
              </a:defRPr>
            </a:lvl9pPr>
          </a:lstStyle>
          <a:p>
            <a:pPr marL="0" lvl="0" indent="0" algn="r"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3.mov"/><Relationship Id="rId1" Type="http://schemas.microsoft.com/office/2007/relationships/media" Target="../media/media3.mov"/><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4.mov"/><Relationship Id="rId1" Type="http://schemas.microsoft.com/office/2007/relationships/media" Target="../media/media4.mov"/><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ctrTitle"/>
          </p:nvPr>
        </p:nvSpPr>
        <p:spPr>
          <a:xfrm>
            <a:off x="4352544" y="4163125"/>
            <a:ext cx="4178481"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br>
              <a:rPr lang="es" dirty="0">
                <a:solidFill>
                  <a:schemeClr val="accent1"/>
                </a:solidFill>
              </a:rPr>
            </a:br>
            <a:endParaRPr dirty="0">
              <a:solidFill>
                <a:schemeClr val="accent1"/>
              </a:solidFill>
            </a:endParaRPr>
          </a:p>
          <a:p>
            <a:pPr marL="0" lvl="0" indent="0" algn="r" rtl="0">
              <a:spcBef>
                <a:spcPts val="0"/>
              </a:spcBef>
              <a:spcAft>
                <a:spcPts val="0"/>
              </a:spcAft>
              <a:buNone/>
            </a:pPr>
            <a:r>
              <a:rPr lang="es" dirty="0">
                <a:solidFill>
                  <a:schemeClr val="accent1"/>
                </a:solidFill>
              </a:rPr>
              <a:t>Capstone Presentation</a:t>
            </a:r>
            <a:endParaRPr dirty="0">
              <a:solidFill>
                <a:schemeClr val="accent1"/>
              </a:solidFill>
            </a:endParaRPr>
          </a:p>
        </p:txBody>
      </p:sp>
      <p:sp>
        <p:nvSpPr>
          <p:cNvPr id="119" name="Google Shape;119;p18"/>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8"/>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8"/>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8"/>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8"/>
          <p:cNvSpPr txBox="1"/>
          <p:nvPr/>
        </p:nvSpPr>
        <p:spPr>
          <a:xfrm>
            <a:off x="369600" y="626550"/>
            <a:ext cx="8520600" cy="606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s" sz="3000">
                <a:solidFill>
                  <a:srgbClr val="FFFFFF"/>
                </a:solidFill>
                <a:latin typeface="Roboto Black"/>
                <a:ea typeface="Roboto Black"/>
                <a:cs typeface="Roboto Black"/>
                <a:sym typeface="Roboto Black"/>
              </a:rPr>
              <a:t>Team CareerNet</a:t>
            </a:r>
            <a:endParaRPr sz="3000">
              <a:solidFill>
                <a:srgbClr val="FFFFFF"/>
              </a:solidFill>
              <a:latin typeface="Roboto Black"/>
              <a:ea typeface="Roboto Black"/>
              <a:cs typeface="Roboto Black"/>
              <a:sym typeface="Roboto Black"/>
            </a:endParaRPr>
          </a:p>
        </p:txBody>
      </p:sp>
      <p:sp>
        <p:nvSpPr>
          <p:cNvPr id="125" name="Google Shape;125;p18"/>
          <p:cNvSpPr txBox="1"/>
          <p:nvPr/>
        </p:nvSpPr>
        <p:spPr>
          <a:xfrm>
            <a:off x="3028050" y="2896283"/>
            <a:ext cx="2414100" cy="29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FFFFFF"/>
                </a:solidFill>
                <a:latin typeface="Roboto Black"/>
                <a:ea typeface="Roboto Black"/>
                <a:cs typeface="Roboto Black"/>
                <a:sym typeface="Roboto Black"/>
              </a:rPr>
              <a:t>RAN LI</a:t>
            </a:r>
            <a:endParaRPr sz="1200">
              <a:solidFill>
                <a:srgbClr val="FFFFFF"/>
              </a:solidFill>
              <a:latin typeface="Roboto Black"/>
              <a:ea typeface="Roboto Black"/>
              <a:cs typeface="Roboto Black"/>
              <a:sym typeface="Roboto Black"/>
            </a:endParaRPr>
          </a:p>
          <a:p>
            <a:pPr marL="0" lvl="0" indent="0" algn="l" rtl="0">
              <a:spcBef>
                <a:spcPts val="0"/>
              </a:spcBef>
              <a:spcAft>
                <a:spcPts val="0"/>
              </a:spcAft>
              <a:buNone/>
            </a:pPr>
            <a:r>
              <a:rPr lang="es" sz="1200">
                <a:solidFill>
                  <a:srgbClr val="FFFFFF"/>
                </a:solidFill>
                <a:latin typeface="Roboto"/>
                <a:ea typeface="Roboto"/>
                <a:cs typeface="Roboto"/>
                <a:sym typeface="Roboto"/>
              </a:rPr>
              <a:t>Role : Release Manager</a:t>
            </a:r>
            <a:endParaRPr sz="1200">
              <a:solidFill>
                <a:srgbClr val="FFFFFF"/>
              </a:solidFill>
              <a:latin typeface="Roboto"/>
              <a:ea typeface="Roboto"/>
              <a:cs typeface="Roboto"/>
              <a:sym typeface="Roboto"/>
            </a:endParaRPr>
          </a:p>
        </p:txBody>
      </p:sp>
      <p:sp>
        <p:nvSpPr>
          <p:cNvPr id="126" name="Google Shape;126;p18"/>
          <p:cNvSpPr txBox="1"/>
          <p:nvPr/>
        </p:nvSpPr>
        <p:spPr>
          <a:xfrm>
            <a:off x="3028050" y="1887150"/>
            <a:ext cx="3203700" cy="3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FFFFFF"/>
                </a:solidFill>
                <a:latin typeface="Roboto Black"/>
                <a:ea typeface="Roboto Black"/>
                <a:cs typeface="Roboto Black"/>
                <a:sym typeface="Roboto Black"/>
              </a:rPr>
              <a:t>CARTER TAYLOR</a:t>
            </a:r>
            <a:endParaRPr sz="1200">
              <a:solidFill>
                <a:srgbClr val="FFFFFF"/>
              </a:solidFill>
              <a:latin typeface="Roboto Black"/>
              <a:ea typeface="Roboto Black"/>
              <a:cs typeface="Roboto Black"/>
              <a:sym typeface="Roboto Black"/>
            </a:endParaRPr>
          </a:p>
          <a:p>
            <a:pPr marL="0" lvl="0" indent="0" algn="l" rtl="0">
              <a:spcBef>
                <a:spcPts val="0"/>
              </a:spcBef>
              <a:spcAft>
                <a:spcPts val="0"/>
              </a:spcAft>
              <a:buNone/>
            </a:pPr>
            <a:r>
              <a:rPr lang="es" sz="1200">
                <a:solidFill>
                  <a:srgbClr val="FFFFFF"/>
                </a:solidFill>
                <a:latin typeface="Roboto"/>
                <a:ea typeface="Roboto"/>
                <a:cs typeface="Roboto"/>
                <a:sym typeface="Roboto"/>
              </a:rPr>
              <a:t>Role: Team Lead, Customer Communicator</a:t>
            </a:r>
            <a:endParaRPr sz="1200">
              <a:solidFill>
                <a:srgbClr val="FFFFFF"/>
              </a:solidFill>
              <a:latin typeface="Roboto"/>
              <a:ea typeface="Roboto"/>
              <a:cs typeface="Roboto"/>
              <a:sym typeface="Roboto"/>
            </a:endParaRPr>
          </a:p>
        </p:txBody>
      </p:sp>
      <p:sp>
        <p:nvSpPr>
          <p:cNvPr id="127" name="Google Shape;127;p18"/>
          <p:cNvSpPr txBox="1"/>
          <p:nvPr/>
        </p:nvSpPr>
        <p:spPr>
          <a:xfrm>
            <a:off x="3028050" y="2415271"/>
            <a:ext cx="2414100" cy="3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FFFFFF"/>
                </a:solidFill>
                <a:latin typeface="Roboto Black"/>
                <a:ea typeface="Roboto Black"/>
                <a:cs typeface="Roboto Black"/>
                <a:sym typeface="Roboto Black"/>
              </a:rPr>
              <a:t>MCKENZIE CLARK</a:t>
            </a:r>
            <a:endParaRPr sz="1200">
              <a:solidFill>
                <a:srgbClr val="FFFFFF"/>
              </a:solidFill>
              <a:latin typeface="Roboto Black"/>
              <a:ea typeface="Roboto Black"/>
              <a:cs typeface="Roboto Black"/>
              <a:sym typeface="Roboto Black"/>
            </a:endParaRPr>
          </a:p>
          <a:p>
            <a:pPr marL="0" lvl="0" indent="0" algn="l" rtl="0">
              <a:spcBef>
                <a:spcPts val="0"/>
              </a:spcBef>
              <a:spcAft>
                <a:spcPts val="0"/>
              </a:spcAft>
              <a:buNone/>
            </a:pPr>
            <a:r>
              <a:rPr lang="es" sz="1200">
                <a:solidFill>
                  <a:srgbClr val="FFFFFF"/>
                </a:solidFill>
                <a:latin typeface="Roboto"/>
                <a:ea typeface="Roboto"/>
                <a:cs typeface="Roboto"/>
                <a:sym typeface="Roboto"/>
              </a:rPr>
              <a:t>Role: Architect</a:t>
            </a:r>
            <a:endParaRPr sz="1200">
              <a:solidFill>
                <a:srgbClr val="FFFFFF"/>
              </a:solidFill>
              <a:latin typeface="Roboto"/>
              <a:ea typeface="Roboto"/>
              <a:cs typeface="Roboto"/>
              <a:sym typeface="Roboto"/>
            </a:endParaRPr>
          </a:p>
        </p:txBody>
      </p:sp>
      <p:cxnSp>
        <p:nvCxnSpPr>
          <p:cNvPr id="128" name="Google Shape;128;p18"/>
          <p:cNvCxnSpPr/>
          <p:nvPr/>
        </p:nvCxnSpPr>
        <p:spPr>
          <a:xfrm>
            <a:off x="369600" y="1133300"/>
            <a:ext cx="8520600" cy="0"/>
          </a:xfrm>
          <a:prstGeom prst="straightConnector1">
            <a:avLst/>
          </a:prstGeom>
          <a:noFill/>
          <a:ln w="9525" cap="flat" cmpd="sng">
            <a:solidFill>
              <a:srgbClr val="48FFD5"/>
            </a:solidFill>
            <a:prstDash val="solid"/>
            <a:round/>
            <a:headEnd type="none" w="med" len="med"/>
            <a:tailEnd type="none" w="med" len="med"/>
          </a:ln>
        </p:spPr>
      </p:cxnSp>
      <p:sp>
        <p:nvSpPr>
          <p:cNvPr id="129" name="Google Shape;129;p18"/>
          <p:cNvSpPr txBox="1"/>
          <p:nvPr/>
        </p:nvSpPr>
        <p:spPr>
          <a:xfrm>
            <a:off x="3028050" y="3353851"/>
            <a:ext cx="2414100" cy="37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rgbClr val="FFFFFF"/>
                </a:solidFill>
                <a:latin typeface="Roboto Black"/>
                <a:ea typeface="Roboto Black"/>
                <a:cs typeface="Roboto Black"/>
                <a:sym typeface="Roboto Black"/>
              </a:rPr>
              <a:t>CARMEN MONTALVO</a:t>
            </a:r>
            <a:endParaRPr sz="1200">
              <a:solidFill>
                <a:srgbClr val="FFFFFF"/>
              </a:solidFill>
              <a:latin typeface="Roboto Black"/>
              <a:ea typeface="Roboto Black"/>
              <a:cs typeface="Roboto Black"/>
              <a:sym typeface="Roboto Black"/>
            </a:endParaRPr>
          </a:p>
          <a:p>
            <a:pPr marL="0" lvl="0" indent="0" algn="l" rtl="0">
              <a:spcBef>
                <a:spcPts val="0"/>
              </a:spcBef>
              <a:spcAft>
                <a:spcPts val="0"/>
              </a:spcAft>
              <a:buNone/>
            </a:pPr>
            <a:r>
              <a:rPr lang="es" sz="1200">
                <a:solidFill>
                  <a:srgbClr val="FFFFFF"/>
                </a:solidFill>
                <a:latin typeface="Roboto"/>
                <a:ea typeface="Roboto"/>
                <a:cs typeface="Roboto"/>
                <a:sym typeface="Roboto"/>
              </a:rPr>
              <a:t>Role: Recorder</a:t>
            </a:r>
            <a:endParaRPr sz="1200">
              <a:solidFill>
                <a:srgbClr val="FFFFFF"/>
              </a:solidFill>
              <a:latin typeface="Roboto"/>
              <a:ea typeface="Roboto"/>
              <a:cs typeface="Roboto"/>
              <a:sym typeface="Roboto"/>
            </a:endParaRPr>
          </a:p>
        </p:txBody>
      </p:sp>
      <p:sp>
        <p:nvSpPr>
          <p:cNvPr id="130" name="Google Shape;130;p18"/>
          <p:cNvSpPr txBox="1"/>
          <p:nvPr/>
        </p:nvSpPr>
        <p:spPr>
          <a:xfrm>
            <a:off x="5860050" y="2880538"/>
            <a:ext cx="2469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a:solidFill>
                  <a:srgbClr val="FFFFFF"/>
                </a:solidFill>
                <a:latin typeface="Roboto"/>
                <a:ea typeface="Roboto"/>
                <a:cs typeface="Roboto"/>
                <a:sym typeface="Roboto"/>
              </a:rPr>
              <a:t>CS Faculty Mentor:</a:t>
            </a:r>
            <a:endParaRPr b="1">
              <a:solidFill>
                <a:srgbClr val="FFFFFF"/>
              </a:solidFill>
              <a:latin typeface="Roboto"/>
              <a:ea typeface="Roboto"/>
              <a:cs typeface="Roboto"/>
              <a:sym typeface="Roboto"/>
            </a:endParaRPr>
          </a:p>
          <a:p>
            <a:pPr marL="0" lvl="0" indent="0" algn="ctr" rtl="0">
              <a:spcBef>
                <a:spcPts val="0"/>
              </a:spcBef>
              <a:spcAft>
                <a:spcPts val="0"/>
              </a:spcAft>
              <a:buNone/>
            </a:pPr>
            <a:r>
              <a:rPr lang="es">
                <a:solidFill>
                  <a:srgbClr val="FFFFFF"/>
                </a:solidFill>
                <a:latin typeface="Roboto Light"/>
                <a:ea typeface="Roboto Light"/>
                <a:cs typeface="Roboto Light"/>
                <a:sym typeface="Roboto Light"/>
              </a:rPr>
              <a:t>Han Peng</a:t>
            </a:r>
            <a:endParaRPr>
              <a:solidFill>
                <a:srgbClr val="FFFFFF"/>
              </a:solidFill>
              <a:latin typeface="Roboto Light"/>
              <a:ea typeface="Roboto Light"/>
              <a:cs typeface="Roboto Light"/>
              <a:sym typeface="Roboto Light"/>
            </a:endParaRPr>
          </a:p>
        </p:txBody>
      </p:sp>
      <p:pic>
        <p:nvPicPr>
          <p:cNvPr id="131" name="Google Shape;131;p18"/>
          <p:cNvPicPr preferRelativeResize="0"/>
          <p:nvPr/>
        </p:nvPicPr>
        <p:blipFill>
          <a:blip r:embed="rId3">
            <a:alphaModFix/>
          </a:blip>
          <a:stretch>
            <a:fillRect/>
          </a:stretch>
        </p:blipFill>
        <p:spPr>
          <a:xfrm>
            <a:off x="627925" y="1745625"/>
            <a:ext cx="1905000" cy="1905000"/>
          </a:xfrm>
          <a:prstGeom prst="rect">
            <a:avLst/>
          </a:prstGeom>
          <a:noFill/>
          <a:ln>
            <a:noFill/>
          </a:ln>
        </p:spPr>
      </p:pic>
      <p:sp>
        <p:nvSpPr>
          <p:cNvPr id="132" name="Google Shape;132;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27"/>
          <p:cNvSpPr txBox="1">
            <a:spLocks noGrp="1"/>
          </p:cNvSpPr>
          <p:nvPr>
            <p:ph type="title" idx="4"/>
          </p:nvPr>
        </p:nvSpPr>
        <p:spPr>
          <a:xfrm>
            <a:off x="6376741" y="1798902"/>
            <a:ext cx="2333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700" dirty="0">
                <a:solidFill>
                  <a:schemeClr val="accent1"/>
                </a:solidFill>
              </a:rPr>
              <a:t>Upload Student Data</a:t>
            </a:r>
            <a:endParaRPr sz="1700" dirty="0">
              <a:solidFill>
                <a:schemeClr val="accent1"/>
              </a:solidFill>
            </a:endParaRPr>
          </a:p>
        </p:txBody>
      </p:sp>
      <p:sp>
        <p:nvSpPr>
          <p:cNvPr id="329" name="Google Shape;329;p27"/>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Student Upload</a:t>
            </a:r>
            <a:endParaRPr dirty="0"/>
          </a:p>
        </p:txBody>
      </p:sp>
      <p:sp>
        <p:nvSpPr>
          <p:cNvPr id="330" name="Google Shape;330;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10</a:t>
            </a:fld>
            <a:endParaRPr/>
          </a:p>
        </p:txBody>
      </p:sp>
      <p:cxnSp>
        <p:nvCxnSpPr>
          <p:cNvPr id="331" name="Google Shape;331;p2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34" name="Google Shape;334;p27"/>
          <p:cNvSpPr/>
          <p:nvPr/>
        </p:nvSpPr>
        <p:spPr>
          <a:xfrm>
            <a:off x="311700" y="1403550"/>
            <a:ext cx="5935648" cy="3329517"/>
          </a:xfrm>
          <a:prstGeom prst="rect">
            <a:avLst/>
          </a:prstGeom>
          <a:noFill/>
          <a:ln>
            <a:noFill/>
          </a:ln>
        </p:spPr>
      </p:sp>
      <p:sp>
        <p:nvSpPr>
          <p:cNvPr id="22" name="Google Shape;386;p30">
            <a:extLst>
              <a:ext uri="{FF2B5EF4-FFF2-40B4-BE49-F238E27FC236}">
                <a16:creationId xmlns:a16="http://schemas.microsoft.com/office/drawing/2014/main" id="{50FF166E-58FA-416F-9F3D-56DB1EEEF7C8}"/>
              </a:ext>
            </a:extLst>
          </p:cNvPr>
          <p:cNvSpPr txBox="1">
            <a:spLocks/>
          </p:cNvSpPr>
          <p:nvPr/>
        </p:nvSpPr>
        <p:spPr>
          <a:xfrm>
            <a:off x="6239884" y="1925861"/>
            <a:ext cx="2865600" cy="502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2pPr>
            <a:lvl3pPr marR="0" lvl="2"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3pPr>
            <a:lvl4pPr marR="0" lvl="3"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4pPr>
            <a:lvl5pPr marR="0" lvl="4"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5pPr>
            <a:lvl6pPr marR="0" lvl="5"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6pPr>
            <a:lvl7pPr marR="0" lvl="6"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7pPr>
            <a:lvl8pPr marR="0" lvl="7"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8pPr>
            <a:lvl9pPr marR="0" lvl="8"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9pPr>
          </a:lstStyle>
          <a:p>
            <a:pPr>
              <a:lnSpc>
                <a:spcPct val="150000"/>
              </a:lnSpc>
            </a:pPr>
            <a:endParaRPr lang="en-US" sz="1400" dirty="0">
              <a:solidFill>
                <a:schemeClr val="lt1"/>
              </a:solidFill>
            </a:endParaRPr>
          </a:p>
          <a:p>
            <a:pPr marL="457200" lvl="0" indent="-317500" algn="l" rtl="0">
              <a:lnSpc>
                <a:spcPct val="150000"/>
              </a:lnSpc>
              <a:spcBef>
                <a:spcPts val="0"/>
              </a:spcBef>
              <a:spcAft>
                <a:spcPts val="0"/>
              </a:spcAft>
              <a:buSzPts val="1400"/>
              <a:buFont typeface="Roboto"/>
              <a:buChar char="●"/>
            </a:pPr>
            <a:r>
              <a:rPr lang="en-US" sz="1400" dirty="0">
                <a:solidFill>
                  <a:schemeClr val="bg1"/>
                </a:solidFill>
                <a:latin typeface="Roboto"/>
                <a:ea typeface="Roboto"/>
                <a:cs typeface="Roboto"/>
                <a:sym typeface="Roboto"/>
              </a:rPr>
              <a:t>Upload new student info through CSV</a:t>
            </a:r>
          </a:p>
          <a:p>
            <a:pPr marL="457200" lvl="0" indent="-304800" algn="l" rtl="0">
              <a:lnSpc>
                <a:spcPct val="150000"/>
              </a:lnSpc>
              <a:spcBef>
                <a:spcPts val="0"/>
              </a:spcBef>
              <a:spcAft>
                <a:spcPts val="0"/>
              </a:spcAft>
              <a:buSzPts val="1200"/>
              <a:buFont typeface="Roboto"/>
              <a:buChar char="●"/>
            </a:pPr>
            <a:r>
              <a:rPr lang="en-US" sz="1400" dirty="0">
                <a:solidFill>
                  <a:schemeClr val="bg1"/>
                </a:solidFill>
                <a:latin typeface="Roboto"/>
                <a:ea typeface="Roboto"/>
                <a:cs typeface="Roboto"/>
                <a:sym typeface="Roboto"/>
              </a:rPr>
              <a:t>Add new student milestones through CSV</a:t>
            </a:r>
          </a:p>
          <a:p>
            <a:pPr marL="457200" lvl="0" indent="-304800" algn="l" rtl="0">
              <a:lnSpc>
                <a:spcPct val="150000"/>
              </a:lnSpc>
              <a:spcBef>
                <a:spcPts val="0"/>
              </a:spcBef>
              <a:spcAft>
                <a:spcPts val="0"/>
              </a:spcAft>
              <a:buSzPts val="1200"/>
              <a:buFont typeface="Roboto"/>
              <a:buChar char="●"/>
            </a:pPr>
            <a:r>
              <a:rPr lang="en-US" sz="1400" dirty="0">
                <a:solidFill>
                  <a:schemeClr val="bg1"/>
                </a:solidFill>
                <a:latin typeface="Roboto"/>
                <a:ea typeface="Roboto"/>
                <a:cs typeface="Roboto"/>
                <a:sym typeface="Roboto"/>
              </a:rPr>
              <a:t>Pull LinkedIn milestone from uploaded students</a:t>
            </a:r>
          </a:p>
        </p:txBody>
      </p:sp>
      <p:pic>
        <p:nvPicPr>
          <p:cNvPr id="4" name="Screen Recording 2022-04-21 at 1.10.36 PM.mov" descr="Screen Recording 2022-04-21 at 1.10.36 PM.mov">
            <a:hlinkClick r:id="" action="ppaction://media"/>
            <a:extLst>
              <a:ext uri="{FF2B5EF4-FFF2-40B4-BE49-F238E27FC236}">
                <a16:creationId xmlns:a16="http://schemas.microsoft.com/office/drawing/2014/main" id="{21065336-1B20-F740-1C89-C6036631CD6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5760" y="1399032"/>
            <a:ext cx="5934456" cy="3269101"/>
          </a:xfrm>
          <a:prstGeom prst="rect">
            <a:avLst/>
          </a:prstGeom>
        </p:spPr>
      </p:pic>
    </p:spTree>
    <p:extLst>
      <p:ext uri="{BB962C8B-B14F-4D97-AF65-F5344CB8AC3E}">
        <p14:creationId xmlns:p14="http://schemas.microsoft.com/office/powerpoint/2010/main" val="3131022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27"/>
          <p:cNvSpPr txBox="1">
            <a:spLocks noGrp="1"/>
          </p:cNvSpPr>
          <p:nvPr>
            <p:ph type="title" idx="4"/>
          </p:nvPr>
        </p:nvSpPr>
        <p:spPr>
          <a:xfrm>
            <a:off x="6376741" y="1773850"/>
            <a:ext cx="2333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700" dirty="0">
                <a:solidFill>
                  <a:schemeClr val="accent1"/>
                </a:solidFill>
              </a:rPr>
              <a:t>Pull Student Data</a:t>
            </a:r>
          </a:p>
        </p:txBody>
      </p:sp>
      <p:sp>
        <p:nvSpPr>
          <p:cNvPr id="329" name="Google Shape;329;p27"/>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Linkedin Fetching</a:t>
            </a:r>
            <a:endParaRPr dirty="0"/>
          </a:p>
        </p:txBody>
      </p:sp>
      <p:sp>
        <p:nvSpPr>
          <p:cNvPr id="330" name="Google Shape;330;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11</a:t>
            </a:fld>
            <a:endParaRPr/>
          </a:p>
        </p:txBody>
      </p:sp>
      <p:cxnSp>
        <p:nvCxnSpPr>
          <p:cNvPr id="331" name="Google Shape;331;p2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34" name="Google Shape;334;p27"/>
          <p:cNvSpPr/>
          <p:nvPr/>
        </p:nvSpPr>
        <p:spPr>
          <a:xfrm>
            <a:off x="311700" y="1403550"/>
            <a:ext cx="5935648" cy="3329517"/>
          </a:xfrm>
          <a:prstGeom prst="rect">
            <a:avLst/>
          </a:prstGeom>
          <a:noFill/>
          <a:ln>
            <a:noFill/>
          </a:ln>
        </p:spPr>
      </p:sp>
      <p:sp>
        <p:nvSpPr>
          <p:cNvPr id="22" name="Google Shape;386;p30">
            <a:extLst>
              <a:ext uri="{FF2B5EF4-FFF2-40B4-BE49-F238E27FC236}">
                <a16:creationId xmlns:a16="http://schemas.microsoft.com/office/drawing/2014/main" id="{50FF166E-58FA-416F-9F3D-56DB1EEEF7C8}"/>
              </a:ext>
            </a:extLst>
          </p:cNvPr>
          <p:cNvSpPr txBox="1">
            <a:spLocks/>
          </p:cNvSpPr>
          <p:nvPr/>
        </p:nvSpPr>
        <p:spPr>
          <a:xfrm>
            <a:off x="6239884" y="1925861"/>
            <a:ext cx="2865600" cy="502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2pPr>
            <a:lvl3pPr marR="0" lvl="2"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3pPr>
            <a:lvl4pPr marR="0" lvl="3"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4pPr>
            <a:lvl5pPr marR="0" lvl="4"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5pPr>
            <a:lvl6pPr marR="0" lvl="5"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6pPr>
            <a:lvl7pPr marR="0" lvl="6"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7pPr>
            <a:lvl8pPr marR="0" lvl="7"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8pPr>
            <a:lvl9pPr marR="0" lvl="8"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9pPr>
          </a:lstStyle>
          <a:p>
            <a:pPr>
              <a:lnSpc>
                <a:spcPct val="150000"/>
              </a:lnSpc>
            </a:pPr>
            <a:endParaRPr lang="en-US" sz="1400" dirty="0">
              <a:solidFill>
                <a:schemeClr val="lt1"/>
              </a:solidFill>
            </a:endParaRPr>
          </a:p>
          <a:p>
            <a:pPr marL="457200" lvl="0" indent="-304800" algn="l" rtl="0">
              <a:lnSpc>
                <a:spcPct val="150000"/>
              </a:lnSpc>
              <a:spcBef>
                <a:spcPts val="0"/>
              </a:spcBef>
              <a:spcAft>
                <a:spcPts val="0"/>
              </a:spcAft>
              <a:buSzPts val="1200"/>
              <a:buFont typeface="Roboto"/>
              <a:buChar char="●"/>
            </a:pPr>
            <a:r>
              <a:rPr lang="en-US" sz="1400" dirty="0">
                <a:solidFill>
                  <a:schemeClr val="bg1"/>
                </a:solidFill>
                <a:latin typeface="Roboto"/>
                <a:ea typeface="Roboto"/>
                <a:cs typeface="Roboto"/>
                <a:sym typeface="Roboto"/>
              </a:rPr>
              <a:t>Pull LinkedIn milestone from uploaded students</a:t>
            </a:r>
          </a:p>
          <a:p>
            <a:pPr marL="457200" lvl="0" indent="-304800" algn="l" rtl="0">
              <a:lnSpc>
                <a:spcPct val="150000"/>
              </a:lnSpc>
              <a:spcBef>
                <a:spcPts val="0"/>
              </a:spcBef>
              <a:spcAft>
                <a:spcPts val="0"/>
              </a:spcAft>
              <a:buSzPts val="1200"/>
              <a:buFont typeface="Roboto"/>
              <a:buChar char="●"/>
            </a:pPr>
            <a:r>
              <a:rPr lang="en-US" sz="1400" dirty="0">
                <a:solidFill>
                  <a:schemeClr val="bg1"/>
                </a:solidFill>
                <a:latin typeface="Roboto"/>
                <a:ea typeface="Roboto"/>
                <a:cs typeface="Roboto"/>
                <a:sym typeface="Roboto"/>
              </a:rPr>
              <a:t>Filter which students you want data for </a:t>
            </a:r>
          </a:p>
          <a:p>
            <a:pPr marL="457200" lvl="0" indent="-304800" algn="l" rtl="0">
              <a:lnSpc>
                <a:spcPct val="150000"/>
              </a:lnSpc>
              <a:spcBef>
                <a:spcPts val="0"/>
              </a:spcBef>
              <a:spcAft>
                <a:spcPts val="0"/>
              </a:spcAft>
              <a:buSzPts val="1200"/>
              <a:buFont typeface="Roboto"/>
              <a:buChar char="●"/>
            </a:pPr>
            <a:r>
              <a:rPr lang="en-US" sz="1400" dirty="0">
                <a:solidFill>
                  <a:schemeClr val="bg1"/>
                </a:solidFill>
                <a:latin typeface="Roboto"/>
                <a:ea typeface="Roboto"/>
                <a:cs typeface="Roboto"/>
                <a:sym typeface="Roboto"/>
              </a:rPr>
              <a:t>Get notified of fetch status</a:t>
            </a:r>
          </a:p>
        </p:txBody>
      </p:sp>
      <p:pic>
        <p:nvPicPr>
          <p:cNvPr id="4" name="Screen Recording 2022-04-21 at 1.01.26 PM.mov" descr="Screen Recording 2022-04-21 at 1.01.26 PM.mov">
            <a:hlinkClick r:id="" action="ppaction://media"/>
            <a:extLst>
              <a:ext uri="{FF2B5EF4-FFF2-40B4-BE49-F238E27FC236}">
                <a16:creationId xmlns:a16="http://schemas.microsoft.com/office/drawing/2014/main" id="{DD134C4F-7E73-EB06-8A81-13383C9DBC3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5759" y="1399032"/>
            <a:ext cx="5936974" cy="3200400"/>
          </a:xfrm>
          <a:prstGeom prst="rect">
            <a:avLst/>
          </a:prstGeom>
        </p:spPr>
      </p:pic>
    </p:spTree>
    <p:extLst>
      <p:ext uri="{BB962C8B-B14F-4D97-AF65-F5344CB8AC3E}">
        <p14:creationId xmlns:p14="http://schemas.microsoft.com/office/powerpoint/2010/main" val="3648307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6"/>
          <p:cNvSpPr txBox="1">
            <a:spLocks noGrp="1"/>
          </p:cNvSpPr>
          <p:nvPr>
            <p:ph type="ctrTitle"/>
          </p:nvPr>
        </p:nvSpPr>
        <p:spPr>
          <a:xfrm>
            <a:off x="6281189" y="3121098"/>
            <a:ext cx="2613109" cy="300704"/>
          </a:xfrm>
          <a:prstGeom prst="rect">
            <a:avLst/>
          </a:prstGeom>
        </p:spPr>
        <p:txBody>
          <a:bodyPr spcFirstLastPara="1" wrap="square" lIns="91425" tIns="91425" rIns="91425" bIns="91425" anchor="b" anchorCtr="0">
            <a:noAutofit/>
          </a:bodyPr>
          <a:lstStyle/>
          <a:p>
            <a:pPr marL="457200" lvl="0" indent="-317500" algn="l" rtl="0">
              <a:lnSpc>
                <a:spcPct val="150000"/>
              </a:lnSpc>
              <a:spcBef>
                <a:spcPts val="0"/>
              </a:spcBef>
              <a:spcAft>
                <a:spcPts val="0"/>
              </a:spcAft>
              <a:buSzPts val="1400"/>
              <a:buFont typeface="Roboto"/>
              <a:buChar char="●"/>
            </a:pPr>
            <a:r>
              <a:rPr lang="es" sz="1400" dirty="0">
                <a:latin typeface="Roboto"/>
                <a:ea typeface="Roboto"/>
                <a:cs typeface="Roboto"/>
                <a:sym typeface="Roboto"/>
              </a:rPr>
              <a:t>Search by student name</a:t>
            </a:r>
            <a:br>
              <a:rPr lang="es" sz="1400" dirty="0">
                <a:latin typeface="Roboto"/>
                <a:ea typeface="Roboto"/>
                <a:cs typeface="Roboto"/>
                <a:sym typeface="Roboto"/>
              </a:rPr>
            </a:br>
            <a:r>
              <a:rPr lang="es" sz="1400" dirty="0">
                <a:latin typeface="Roboto"/>
                <a:ea typeface="Roboto"/>
                <a:cs typeface="Roboto"/>
                <a:sym typeface="Roboto"/>
              </a:rPr>
              <a:t>Filter by major </a:t>
            </a:r>
            <a:endParaRPr sz="1400" dirty="0">
              <a:latin typeface="Roboto"/>
              <a:ea typeface="Roboto"/>
              <a:cs typeface="Roboto"/>
              <a:sym typeface="Roboto"/>
            </a:endParaRPr>
          </a:p>
          <a:p>
            <a:pPr marL="457200" lvl="0" indent="-304800" algn="l" rtl="0">
              <a:lnSpc>
                <a:spcPct val="150000"/>
              </a:lnSpc>
              <a:spcBef>
                <a:spcPts val="0"/>
              </a:spcBef>
              <a:spcAft>
                <a:spcPts val="0"/>
              </a:spcAft>
              <a:buSzPts val="1200"/>
              <a:buFont typeface="Roboto"/>
              <a:buChar char="●"/>
            </a:pPr>
            <a:r>
              <a:rPr lang="es" sz="1400" dirty="0">
                <a:latin typeface="Roboto"/>
                <a:ea typeface="Roboto"/>
                <a:cs typeface="Roboto"/>
                <a:sym typeface="Roboto"/>
              </a:rPr>
              <a:t>View student timeline</a:t>
            </a:r>
            <a:r>
              <a:rPr lang="es" sz="1200" dirty="0">
                <a:latin typeface="Roboto"/>
                <a:ea typeface="Roboto"/>
                <a:cs typeface="Roboto"/>
                <a:sym typeface="Roboto"/>
              </a:rPr>
              <a:t> </a:t>
            </a:r>
            <a:endParaRPr sz="1200" dirty="0">
              <a:latin typeface="Roboto"/>
              <a:ea typeface="Roboto"/>
              <a:cs typeface="Roboto"/>
              <a:sym typeface="Roboto"/>
            </a:endParaRPr>
          </a:p>
        </p:txBody>
      </p:sp>
      <p:sp>
        <p:nvSpPr>
          <p:cNvPr id="318" name="Google Shape;318;p26"/>
          <p:cNvSpPr txBox="1">
            <a:spLocks noGrp="1"/>
          </p:cNvSpPr>
          <p:nvPr>
            <p:ph type="title" idx="4"/>
          </p:nvPr>
        </p:nvSpPr>
        <p:spPr>
          <a:xfrm>
            <a:off x="6382774" y="1798300"/>
            <a:ext cx="2333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700" dirty="0">
                <a:solidFill>
                  <a:schemeClr val="accent1"/>
                </a:solidFill>
              </a:rPr>
              <a:t>Student Milestones</a:t>
            </a:r>
            <a:endParaRPr sz="1700" dirty="0">
              <a:solidFill>
                <a:schemeClr val="accent1"/>
              </a:solidFill>
            </a:endParaRPr>
          </a:p>
        </p:txBody>
      </p:sp>
      <p:sp>
        <p:nvSpPr>
          <p:cNvPr id="319" name="Google Shape;319;p26"/>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Student Searching</a:t>
            </a:r>
            <a:endParaRPr/>
          </a:p>
        </p:txBody>
      </p:sp>
      <p:sp>
        <p:nvSpPr>
          <p:cNvPr id="320" name="Google Shape;320;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12</a:t>
            </a:fld>
            <a:endParaRPr/>
          </a:p>
        </p:txBody>
      </p:sp>
      <p:cxnSp>
        <p:nvCxnSpPr>
          <p:cNvPr id="321" name="Google Shape;321;p26"/>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2" name="Screen Recording 2022-04-21 at 9.04.40 PM.mov" descr="Screen Recording 2022-04-21 at 9.04.40 PM.mov">
            <a:hlinkClick r:id="" action="ppaction://media"/>
            <a:extLst>
              <a:ext uri="{FF2B5EF4-FFF2-40B4-BE49-F238E27FC236}">
                <a16:creationId xmlns:a16="http://schemas.microsoft.com/office/drawing/2014/main" id="{91B3864A-CE3D-34B9-9B4E-3BF0E5AD238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5760" y="1408176"/>
            <a:ext cx="5934456" cy="326910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8" name="Google Shape;328;p27"/>
          <p:cNvSpPr txBox="1">
            <a:spLocks noGrp="1"/>
          </p:cNvSpPr>
          <p:nvPr>
            <p:ph type="title" idx="4"/>
          </p:nvPr>
        </p:nvSpPr>
        <p:spPr>
          <a:xfrm>
            <a:off x="6475398" y="1858742"/>
            <a:ext cx="2333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700" dirty="0">
                <a:solidFill>
                  <a:schemeClr val="accent1"/>
                </a:solidFill>
              </a:rPr>
              <a:t>Student Dashboard</a:t>
            </a:r>
            <a:endParaRPr sz="1700" dirty="0">
              <a:solidFill>
                <a:schemeClr val="accent1"/>
              </a:solidFill>
            </a:endParaRPr>
          </a:p>
        </p:txBody>
      </p:sp>
      <p:sp>
        <p:nvSpPr>
          <p:cNvPr id="329" name="Google Shape;329;p27"/>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Student Dashboard</a:t>
            </a:r>
            <a:endParaRPr dirty="0"/>
          </a:p>
        </p:txBody>
      </p:sp>
      <p:sp>
        <p:nvSpPr>
          <p:cNvPr id="330" name="Google Shape;330;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13</a:t>
            </a:fld>
            <a:endParaRPr/>
          </a:p>
        </p:txBody>
      </p:sp>
      <p:cxnSp>
        <p:nvCxnSpPr>
          <p:cNvPr id="331" name="Google Shape;331;p2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34" name="Google Shape;334;p27"/>
          <p:cNvSpPr/>
          <p:nvPr/>
        </p:nvSpPr>
        <p:spPr>
          <a:xfrm>
            <a:off x="311700" y="1403550"/>
            <a:ext cx="5935648" cy="3329517"/>
          </a:xfrm>
          <a:prstGeom prst="rect">
            <a:avLst/>
          </a:prstGeom>
          <a:noFill/>
          <a:ln>
            <a:noFill/>
          </a:ln>
        </p:spPr>
      </p:sp>
      <p:sp>
        <p:nvSpPr>
          <p:cNvPr id="22" name="Google Shape;386;p30">
            <a:extLst>
              <a:ext uri="{FF2B5EF4-FFF2-40B4-BE49-F238E27FC236}">
                <a16:creationId xmlns:a16="http://schemas.microsoft.com/office/drawing/2014/main" id="{50FF166E-58FA-416F-9F3D-56DB1EEEF7C8}"/>
              </a:ext>
            </a:extLst>
          </p:cNvPr>
          <p:cNvSpPr txBox="1">
            <a:spLocks/>
          </p:cNvSpPr>
          <p:nvPr/>
        </p:nvSpPr>
        <p:spPr>
          <a:xfrm>
            <a:off x="6247568" y="1967864"/>
            <a:ext cx="2865600" cy="502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2pPr>
            <a:lvl3pPr marR="0" lvl="2"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3pPr>
            <a:lvl4pPr marR="0" lvl="3"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4pPr>
            <a:lvl5pPr marR="0" lvl="4"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5pPr>
            <a:lvl6pPr marR="0" lvl="5"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6pPr>
            <a:lvl7pPr marR="0" lvl="6"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7pPr>
            <a:lvl8pPr marR="0" lvl="7"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8pPr>
            <a:lvl9pPr marR="0" lvl="8"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9pPr>
          </a:lstStyle>
          <a:p>
            <a:pPr>
              <a:lnSpc>
                <a:spcPct val="150000"/>
              </a:lnSpc>
            </a:pPr>
            <a:endParaRPr lang="en-US" sz="1400" dirty="0">
              <a:solidFill>
                <a:schemeClr val="lt1"/>
              </a:solidFill>
            </a:endParaRPr>
          </a:p>
          <a:p>
            <a:pPr marL="457200" lvl="0" indent="-317500" algn="l" rtl="0">
              <a:lnSpc>
                <a:spcPct val="150000"/>
              </a:lnSpc>
              <a:spcBef>
                <a:spcPts val="0"/>
              </a:spcBef>
              <a:spcAft>
                <a:spcPts val="0"/>
              </a:spcAft>
              <a:buSzPts val="1400"/>
              <a:buFont typeface="Roboto"/>
              <a:buChar char="●"/>
            </a:pPr>
            <a:r>
              <a:rPr lang="en-US" sz="1400" dirty="0">
                <a:solidFill>
                  <a:schemeClr val="bg1"/>
                </a:solidFill>
                <a:latin typeface="Roboto"/>
                <a:ea typeface="Roboto"/>
                <a:cs typeface="Roboto"/>
                <a:sym typeface="Roboto"/>
              </a:rPr>
              <a:t>Choose different graph types</a:t>
            </a:r>
          </a:p>
          <a:p>
            <a:pPr marL="457200" lvl="0" indent="-304800" algn="l" rtl="0">
              <a:lnSpc>
                <a:spcPct val="150000"/>
              </a:lnSpc>
              <a:spcBef>
                <a:spcPts val="0"/>
              </a:spcBef>
              <a:spcAft>
                <a:spcPts val="0"/>
              </a:spcAft>
              <a:buSzPts val="1200"/>
              <a:buFont typeface="Roboto"/>
              <a:buChar char="●"/>
            </a:pPr>
            <a:r>
              <a:rPr lang="en-US" sz="1400" dirty="0">
                <a:solidFill>
                  <a:schemeClr val="bg1"/>
                </a:solidFill>
                <a:latin typeface="Roboto"/>
                <a:ea typeface="Roboto"/>
                <a:cs typeface="Roboto"/>
                <a:sym typeface="Roboto"/>
              </a:rPr>
              <a:t>Create graphs based on student major</a:t>
            </a:r>
          </a:p>
          <a:p>
            <a:pPr marL="457200" lvl="0" indent="-304800" algn="l" rtl="0">
              <a:lnSpc>
                <a:spcPct val="150000"/>
              </a:lnSpc>
              <a:spcBef>
                <a:spcPts val="0"/>
              </a:spcBef>
              <a:spcAft>
                <a:spcPts val="0"/>
              </a:spcAft>
              <a:buSzPts val="1200"/>
              <a:buFont typeface="Roboto"/>
              <a:buChar char="●"/>
            </a:pPr>
            <a:r>
              <a:rPr lang="en-US" sz="1400" dirty="0">
                <a:solidFill>
                  <a:schemeClr val="bg1"/>
                </a:solidFill>
                <a:latin typeface="Roboto"/>
                <a:ea typeface="Roboto"/>
                <a:cs typeface="Roboto"/>
                <a:sym typeface="Roboto"/>
              </a:rPr>
              <a:t>Filter data by different milestones (internship, full time job, </a:t>
            </a:r>
            <a:r>
              <a:rPr lang="en-US" sz="1400" dirty="0" err="1">
                <a:solidFill>
                  <a:schemeClr val="bg1"/>
                </a:solidFill>
                <a:latin typeface="Roboto"/>
                <a:ea typeface="Roboto"/>
                <a:cs typeface="Roboto"/>
                <a:sym typeface="Roboto"/>
              </a:rPr>
              <a:t>etc</a:t>
            </a:r>
            <a:r>
              <a:rPr lang="en-US" sz="1400" dirty="0">
                <a:solidFill>
                  <a:schemeClr val="bg1"/>
                </a:solidFill>
                <a:latin typeface="Roboto"/>
                <a:ea typeface="Roboto"/>
                <a:cs typeface="Roboto"/>
                <a:sym typeface="Roboto"/>
              </a:rPr>
              <a:t>…)</a:t>
            </a:r>
          </a:p>
        </p:txBody>
      </p:sp>
      <p:pic>
        <p:nvPicPr>
          <p:cNvPr id="2" name="Screen Recording 2022-04-21 at 8.51.12 PM.mov" descr="Screen Recording 2022-04-21 at 8.51.12 PM.mov">
            <a:hlinkClick r:id="" action="ppaction://media"/>
            <a:extLst>
              <a:ext uri="{FF2B5EF4-FFF2-40B4-BE49-F238E27FC236}">
                <a16:creationId xmlns:a16="http://schemas.microsoft.com/office/drawing/2014/main" id="{6E93BDBA-3D0A-2B57-7BF3-81DB28E1AC9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5760" y="1408176"/>
            <a:ext cx="5934456" cy="3269102"/>
          </a:xfrm>
          <a:prstGeom prst="rect">
            <a:avLst/>
          </a:prstGeom>
        </p:spPr>
      </p:pic>
    </p:spTree>
    <p:extLst>
      <p:ext uri="{BB962C8B-B14F-4D97-AF65-F5344CB8AC3E}">
        <p14:creationId xmlns:p14="http://schemas.microsoft.com/office/powerpoint/2010/main" val="1979501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3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2424">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27"/>
          <p:cNvSpPr txBox="1">
            <a:spLocks noGrp="1"/>
          </p:cNvSpPr>
          <p:nvPr>
            <p:ph type="ctrTitle"/>
          </p:nvPr>
        </p:nvSpPr>
        <p:spPr>
          <a:xfrm>
            <a:off x="6236567" y="3422745"/>
            <a:ext cx="2876601" cy="308615"/>
          </a:xfrm>
          <a:prstGeom prst="rect">
            <a:avLst/>
          </a:prstGeom>
        </p:spPr>
        <p:txBody>
          <a:bodyPr spcFirstLastPara="1" wrap="square" lIns="91425" tIns="91425" rIns="91425" bIns="91425" anchor="b" anchorCtr="0">
            <a:noAutofit/>
          </a:bodyPr>
          <a:lstStyle/>
          <a:p>
            <a:pPr marL="457200" lvl="0" indent="-317500" algn="l" rtl="0">
              <a:lnSpc>
                <a:spcPct val="150000"/>
              </a:lnSpc>
              <a:spcBef>
                <a:spcPts val="0"/>
              </a:spcBef>
              <a:spcAft>
                <a:spcPts val="0"/>
              </a:spcAft>
              <a:buSzPts val="1400"/>
              <a:buFont typeface="Roboto"/>
              <a:buChar char="●"/>
            </a:pPr>
            <a:r>
              <a:rPr lang="en-US" sz="1400" dirty="0">
                <a:latin typeface="Roboto"/>
                <a:ea typeface="Roboto"/>
                <a:cs typeface="Roboto"/>
                <a:sym typeface="Roboto"/>
              </a:rPr>
              <a:t>Add new users (faculty or admin)</a:t>
            </a:r>
            <a:endParaRPr sz="1400" dirty="0">
              <a:latin typeface="Roboto"/>
              <a:ea typeface="Roboto"/>
              <a:cs typeface="Roboto"/>
              <a:sym typeface="Roboto"/>
            </a:endParaRPr>
          </a:p>
          <a:p>
            <a:pPr marL="457200" lvl="0" indent="-304800" algn="l" rtl="0">
              <a:lnSpc>
                <a:spcPct val="150000"/>
              </a:lnSpc>
              <a:spcBef>
                <a:spcPts val="0"/>
              </a:spcBef>
              <a:spcAft>
                <a:spcPts val="0"/>
              </a:spcAft>
              <a:buSzPts val="1200"/>
              <a:buFont typeface="Roboto"/>
              <a:buChar char="●"/>
            </a:pPr>
            <a:r>
              <a:rPr lang="es" sz="1400" dirty="0">
                <a:latin typeface="Roboto"/>
                <a:ea typeface="Roboto"/>
                <a:cs typeface="Roboto"/>
                <a:sym typeface="Roboto"/>
              </a:rPr>
              <a:t>Edit existing user permissions</a:t>
            </a:r>
            <a:endParaRPr sz="1200" dirty="0">
              <a:latin typeface="Roboto"/>
              <a:ea typeface="Roboto"/>
              <a:cs typeface="Roboto"/>
              <a:sym typeface="Roboto"/>
            </a:endParaRPr>
          </a:p>
        </p:txBody>
      </p:sp>
      <p:sp>
        <p:nvSpPr>
          <p:cNvPr id="328" name="Google Shape;328;p27"/>
          <p:cNvSpPr txBox="1">
            <a:spLocks noGrp="1"/>
          </p:cNvSpPr>
          <p:nvPr>
            <p:ph type="title" idx="4"/>
          </p:nvPr>
        </p:nvSpPr>
        <p:spPr>
          <a:xfrm>
            <a:off x="6394606" y="1849890"/>
            <a:ext cx="2333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700" dirty="0">
                <a:solidFill>
                  <a:schemeClr val="accent1"/>
                </a:solidFill>
              </a:rPr>
              <a:t>Admin Settings</a:t>
            </a:r>
            <a:endParaRPr sz="1700" dirty="0">
              <a:solidFill>
                <a:schemeClr val="accent1"/>
              </a:solidFill>
            </a:endParaRPr>
          </a:p>
        </p:txBody>
      </p:sp>
      <p:sp>
        <p:nvSpPr>
          <p:cNvPr id="329" name="Google Shape;329;p27"/>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Admin Settings</a:t>
            </a:r>
            <a:endParaRPr dirty="0"/>
          </a:p>
        </p:txBody>
      </p:sp>
      <p:sp>
        <p:nvSpPr>
          <p:cNvPr id="330" name="Google Shape;330;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14</a:t>
            </a:fld>
            <a:endParaRPr/>
          </a:p>
        </p:txBody>
      </p:sp>
      <p:cxnSp>
        <p:nvCxnSpPr>
          <p:cNvPr id="331" name="Google Shape;331;p2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34" name="Google Shape;334;p27"/>
          <p:cNvSpPr/>
          <p:nvPr/>
        </p:nvSpPr>
        <p:spPr>
          <a:xfrm>
            <a:off x="311700" y="1403550"/>
            <a:ext cx="5935648" cy="3329517"/>
          </a:xfrm>
          <a:prstGeom prst="rect">
            <a:avLst/>
          </a:prstGeom>
          <a:noFill/>
          <a:ln>
            <a:noFill/>
          </a:ln>
        </p:spPr>
      </p:sp>
      <p:pic>
        <p:nvPicPr>
          <p:cNvPr id="2050" name="Picture 2">
            <a:extLst>
              <a:ext uri="{FF2B5EF4-FFF2-40B4-BE49-F238E27FC236}">
                <a16:creationId xmlns:a16="http://schemas.microsoft.com/office/drawing/2014/main" id="{2F421FCB-3462-4EB2-B2B5-C205BDB8B9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760" y="1408176"/>
            <a:ext cx="5934456" cy="33381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2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Problems</a:t>
            </a:r>
          </a:p>
        </p:txBody>
      </p:sp>
      <p:sp>
        <p:nvSpPr>
          <p:cNvPr id="352" name="Google Shape;352;p29"/>
          <p:cNvSpPr txBox="1">
            <a:spLocks noGrp="1"/>
          </p:cNvSpPr>
          <p:nvPr>
            <p:ph type="ctrTitle" idx="4"/>
          </p:nvPr>
        </p:nvSpPr>
        <p:spPr>
          <a:xfrm>
            <a:off x="5436337" y="3572700"/>
            <a:ext cx="22089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100"/>
              <a:t>Data Fetching</a:t>
            </a:r>
            <a:endParaRPr sz="2100"/>
          </a:p>
        </p:txBody>
      </p:sp>
      <p:sp>
        <p:nvSpPr>
          <p:cNvPr id="353" name="Google Shape;353;p29"/>
          <p:cNvSpPr txBox="1">
            <a:spLocks noGrp="1"/>
          </p:cNvSpPr>
          <p:nvPr>
            <p:ph type="ctrTitle" idx="5"/>
          </p:nvPr>
        </p:nvSpPr>
        <p:spPr>
          <a:xfrm>
            <a:off x="1260025" y="3144975"/>
            <a:ext cx="23571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100"/>
              <a:t>Login System</a:t>
            </a:r>
            <a:endParaRPr sz="2100"/>
          </a:p>
        </p:txBody>
      </p:sp>
      <p:sp>
        <p:nvSpPr>
          <p:cNvPr id="354" name="Google Shape;354;p29"/>
          <p:cNvSpPr/>
          <p:nvPr/>
        </p:nvSpPr>
        <p:spPr>
          <a:xfrm>
            <a:off x="1675350" y="28112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9"/>
          <p:cNvSpPr/>
          <p:nvPr/>
        </p:nvSpPr>
        <p:spPr>
          <a:xfrm>
            <a:off x="1877194" y="1550887"/>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9"/>
          <p:cNvSpPr/>
          <p:nvPr/>
        </p:nvSpPr>
        <p:spPr>
          <a:xfrm>
            <a:off x="2372245" y="19352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2027792" y="1683252"/>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a:off x="1936486" y="16629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5829411" y="28112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a:off x="6026480" y="1550887"/>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a:off x="6526325" y="1935271"/>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6183470" y="1683289"/>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a:off x="6092164" y="16629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4" name="Google Shape;364;p29"/>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65" name="Google Shape;365;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15</a:t>
            </a:fld>
            <a:endParaRPr lang="en-US"/>
          </a:p>
        </p:txBody>
      </p:sp>
      <p:sp>
        <p:nvSpPr>
          <p:cNvPr id="366" name="Google Shape;366;p29"/>
          <p:cNvSpPr txBox="1"/>
          <p:nvPr/>
        </p:nvSpPr>
        <p:spPr>
          <a:xfrm>
            <a:off x="2265785" y="1874340"/>
            <a:ext cx="875100" cy="10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700">
                <a:solidFill>
                  <a:schemeClr val="accent3"/>
                </a:solidFill>
              </a:rPr>
              <a:t>Q</a:t>
            </a:r>
            <a:endParaRPr sz="700">
              <a:solidFill>
                <a:schemeClr val="accent3"/>
              </a:solidFill>
            </a:endParaRPr>
          </a:p>
        </p:txBody>
      </p:sp>
      <p:grpSp>
        <p:nvGrpSpPr>
          <p:cNvPr id="367" name="Google Shape;367;p29"/>
          <p:cNvGrpSpPr/>
          <p:nvPr/>
        </p:nvGrpSpPr>
        <p:grpSpPr>
          <a:xfrm>
            <a:off x="6229901" y="1718676"/>
            <a:ext cx="632950" cy="606613"/>
            <a:chOff x="5080188" y="927900"/>
            <a:chExt cx="961200" cy="961200"/>
          </a:xfrm>
        </p:grpSpPr>
        <p:sp>
          <p:nvSpPr>
            <p:cNvPr id="368" name="Google Shape;368;p29"/>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29"/>
          <p:cNvGrpSpPr/>
          <p:nvPr/>
        </p:nvGrpSpPr>
        <p:grpSpPr>
          <a:xfrm>
            <a:off x="2258046" y="1818807"/>
            <a:ext cx="266892" cy="369974"/>
            <a:chOff x="-38860325" y="3221750"/>
            <a:chExt cx="228425" cy="316650"/>
          </a:xfrm>
        </p:grpSpPr>
        <p:sp>
          <p:nvSpPr>
            <p:cNvPr id="377" name="Google Shape;377;p2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29"/>
          <p:cNvSpPr txBox="1"/>
          <p:nvPr/>
        </p:nvSpPr>
        <p:spPr>
          <a:xfrm>
            <a:off x="825925" y="3647393"/>
            <a:ext cx="3225300" cy="1477297"/>
          </a:xfrm>
          <a:prstGeom prst="rect">
            <a:avLst/>
          </a:prstGeom>
          <a:noFill/>
          <a:ln>
            <a:noFill/>
          </a:ln>
        </p:spPr>
        <p:txBody>
          <a:bodyPr spcFirstLastPara="1" wrap="square" lIns="91425" tIns="91425" rIns="91425" bIns="91425" anchor="t" anchorCtr="0">
            <a:spAutoFit/>
          </a:bodyPr>
          <a:lstStyle/>
          <a:p>
            <a:pPr marL="0" lvl="0" indent="0" algn="ctr" rtl="0">
              <a:lnSpc>
                <a:spcPct val="200000"/>
              </a:lnSpc>
              <a:spcBef>
                <a:spcPts val="0"/>
              </a:spcBef>
              <a:spcAft>
                <a:spcPts val="0"/>
              </a:spcAft>
              <a:buNone/>
            </a:pPr>
            <a:r>
              <a:rPr lang="en-US" dirty="0">
                <a:solidFill>
                  <a:schemeClr val="lt1"/>
                </a:solidFill>
              </a:rPr>
              <a:t>Having issues authenticating user, and determining which permissions they should have access to.</a:t>
            </a:r>
            <a:endParaRPr dirty="0">
              <a:solidFill>
                <a:schemeClr val="lt1"/>
              </a:solidFill>
            </a:endParaRPr>
          </a:p>
        </p:txBody>
      </p:sp>
      <p:sp>
        <p:nvSpPr>
          <p:cNvPr id="382" name="Google Shape;382;p29"/>
          <p:cNvSpPr txBox="1"/>
          <p:nvPr/>
        </p:nvSpPr>
        <p:spPr>
          <a:xfrm>
            <a:off x="5104338" y="3665750"/>
            <a:ext cx="2924100" cy="1477297"/>
          </a:xfrm>
          <a:prstGeom prst="rect">
            <a:avLst/>
          </a:prstGeom>
          <a:noFill/>
          <a:ln>
            <a:noFill/>
          </a:ln>
        </p:spPr>
        <p:txBody>
          <a:bodyPr spcFirstLastPara="1" wrap="square" lIns="91425" tIns="91425" rIns="91425" bIns="91425" anchor="t" anchorCtr="0">
            <a:spAutoFit/>
          </a:bodyPr>
          <a:lstStyle/>
          <a:p>
            <a:pPr marL="0" lvl="0" indent="0" algn="ctr" rtl="0">
              <a:lnSpc>
                <a:spcPct val="200000"/>
              </a:lnSpc>
              <a:spcBef>
                <a:spcPts val="0"/>
              </a:spcBef>
              <a:spcAft>
                <a:spcPts val="0"/>
              </a:spcAft>
              <a:buNone/>
            </a:pPr>
            <a:r>
              <a:rPr lang="en-US" dirty="0">
                <a:solidFill>
                  <a:schemeClr val="lt1"/>
                </a:solidFill>
              </a:rPr>
              <a:t>Originally only working with demo data from a survey. Have not tested large data sets yet.</a:t>
            </a:r>
            <a:endParaRPr dirty="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t>Solutions</a:t>
            </a:r>
          </a:p>
        </p:txBody>
      </p:sp>
      <p:cxnSp>
        <p:nvCxnSpPr>
          <p:cNvPr id="388" name="Google Shape;388;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89" name="Google Shape;389;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16</a:t>
            </a:fld>
            <a:endParaRPr lang="en-US"/>
          </a:p>
        </p:txBody>
      </p:sp>
      <p:sp>
        <p:nvSpPr>
          <p:cNvPr id="390" name="Google Shape;390;p30"/>
          <p:cNvSpPr txBox="1">
            <a:spLocks noGrp="1"/>
          </p:cNvSpPr>
          <p:nvPr>
            <p:ph type="ctrTitle" idx="4"/>
          </p:nvPr>
        </p:nvSpPr>
        <p:spPr>
          <a:xfrm>
            <a:off x="5436337" y="3572700"/>
            <a:ext cx="22089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100"/>
              <a:t>Data Fetching</a:t>
            </a:r>
            <a:endParaRPr sz="2100"/>
          </a:p>
        </p:txBody>
      </p:sp>
      <p:sp>
        <p:nvSpPr>
          <p:cNvPr id="391" name="Google Shape;391;p30"/>
          <p:cNvSpPr txBox="1">
            <a:spLocks noGrp="1"/>
          </p:cNvSpPr>
          <p:nvPr>
            <p:ph type="ctrTitle" idx="5"/>
          </p:nvPr>
        </p:nvSpPr>
        <p:spPr>
          <a:xfrm>
            <a:off x="1260025" y="3144975"/>
            <a:ext cx="23571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100"/>
              <a:t>Login System</a:t>
            </a:r>
            <a:endParaRPr sz="2100"/>
          </a:p>
        </p:txBody>
      </p:sp>
      <p:sp>
        <p:nvSpPr>
          <p:cNvPr id="392" name="Google Shape;392;p30"/>
          <p:cNvSpPr/>
          <p:nvPr/>
        </p:nvSpPr>
        <p:spPr>
          <a:xfrm>
            <a:off x="1675350" y="28112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a:off x="1877194" y="1550887"/>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0"/>
          <p:cNvSpPr/>
          <p:nvPr/>
        </p:nvSpPr>
        <p:spPr>
          <a:xfrm>
            <a:off x="2372245" y="19352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0"/>
          <p:cNvSpPr/>
          <p:nvPr/>
        </p:nvSpPr>
        <p:spPr>
          <a:xfrm>
            <a:off x="2027792" y="1683252"/>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1936486" y="16629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a:off x="5829411" y="28112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6026480" y="1550887"/>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a:off x="6526325" y="1935271"/>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a:off x="6183470" y="1683289"/>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a:off x="6092164" y="16629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txBox="1"/>
          <p:nvPr/>
        </p:nvSpPr>
        <p:spPr>
          <a:xfrm>
            <a:off x="2265785" y="1874340"/>
            <a:ext cx="875100" cy="10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700">
                <a:solidFill>
                  <a:schemeClr val="accent3"/>
                </a:solidFill>
              </a:rPr>
              <a:t>Q</a:t>
            </a:r>
            <a:endParaRPr sz="700">
              <a:solidFill>
                <a:schemeClr val="accent3"/>
              </a:solidFill>
            </a:endParaRPr>
          </a:p>
        </p:txBody>
      </p:sp>
      <p:grpSp>
        <p:nvGrpSpPr>
          <p:cNvPr id="403" name="Google Shape;403;p30"/>
          <p:cNvGrpSpPr/>
          <p:nvPr/>
        </p:nvGrpSpPr>
        <p:grpSpPr>
          <a:xfrm>
            <a:off x="6229901" y="1718676"/>
            <a:ext cx="632950" cy="606613"/>
            <a:chOff x="5080188" y="927900"/>
            <a:chExt cx="961200" cy="961200"/>
          </a:xfrm>
        </p:grpSpPr>
        <p:sp>
          <p:nvSpPr>
            <p:cNvPr id="404" name="Google Shape;404;p3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30"/>
          <p:cNvGrpSpPr/>
          <p:nvPr/>
        </p:nvGrpSpPr>
        <p:grpSpPr>
          <a:xfrm>
            <a:off x="2258046" y="1818807"/>
            <a:ext cx="266892" cy="369974"/>
            <a:chOff x="-38860325" y="3221750"/>
            <a:chExt cx="228425" cy="316650"/>
          </a:xfrm>
        </p:grpSpPr>
        <p:sp>
          <p:nvSpPr>
            <p:cNvPr id="413" name="Google Shape;413;p3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 name="Google Shape;417;p30"/>
          <p:cNvSpPr txBox="1"/>
          <p:nvPr/>
        </p:nvSpPr>
        <p:spPr>
          <a:xfrm>
            <a:off x="825925" y="3665750"/>
            <a:ext cx="3225300" cy="1477297"/>
          </a:xfrm>
          <a:prstGeom prst="rect">
            <a:avLst/>
          </a:prstGeom>
          <a:noFill/>
          <a:ln>
            <a:noFill/>
          </a:ln>
        </p:spPr>
        <p:txBody>
          <a:bodyPr spcFirstLastPara="1" wrap="square" lIns="91425" tIns="91425" rIns="91425" bIns="91425" anchor="t" anchorCtr="0">
            <a:spAutoFit/>
          </a:bodyPr>
          <a:lstStyle/>
          <a:p>
            <a:pPr marL="0" lvl="0" indent="0" algn="ctr" rtl="0">
              <a:lnSpc>
                <a:spcPct val="200000"/>
              </a:lnSpc>
              <a:spcBef>
                <a:spcPts val="0"/>
              </a:spcBef>
              <a:spcAft>
                <a:spcPts val="0"/>
              </a:spcAft>
              <a:buNone/>
            </a:pPr>
            <a:r>
              <a:rPr lang="en-US" dirty="0">
                <a:solidFill>
                  <a:schemeClr val="lt1"/>
                </a:solidFill>
              </a:rPr>
              <a:t>Generates </a:t>
            </a:r>
            <a:r>
              <a:rPr lang="en-US" dirty="0" err="1">
                <a:solidFill>
                  <a:schemeClr val="lt1"/>
                </a:solidFill>
              </a:rPr>
              <a:t>Javascript</a:t>
            </a:r>
            <a:r>
              <a:rPr lang="en-US" dirty="0">
                <a:solidFill>
                  <a:schemeClr val="lt1"/>
                </a:solidFill>
              </a:rPr>
              <a:t> Web Tokens (JWT) associated with login user’s account and permissions.</a:t>
            </a:r>
            <a:endParaRPr dirty="0">
              <a:solidFill>
                <a:schemeClr val="lt1"/>
              </a:solidFill>
            </a:endParaRPr>
          </a:p>
        </p:txBody>
      </p:sp>
      <p:sp>
        <p:nvSpPr>
          <p:cNvPr id="418" name="Google Shape;418;p30"/>
          <p:cNvSpPr txBox="1"/>
          <p:nvPr/>
        </p:nvSpPr>
        <p:spPr>
          <a:xfrm>
            <a:off x="5078737" y="3665750"/>
            <a:ext cx="2924100" cy="1262100"/>
          </a:xfrm>
          <a:prstGeom prst="rect">
            <a:avLst/>
          </a:prstGeom>
          <a:noFill/>
          <a:ln>
            <a:noFill/>
          </a:ln>
        </p:spPr>
        <p:txBody>
          <a:bodyPr spcFirstLastPara="1" wrap="square" lIns="91425" tIns="91425" rIns="91425" bIns="91425" anchor="t" anchorCtr="0">
            <a:spAutoFit/>
          </a:bodyPr>
          <a:lstStyle/>
          <a:p>
            <a:pPr marL="0" lvl="0" indent="0" algn="ctr" rtl="0">
              <a:lnSpc>
                <a:spcPct val="200000"/>
              </a:lnSpc>
              <a:spcBef>
                <a:spcPts val="0"/>
              </a:spcBef>
              <a:spcAft>
                <a:spcPts val="0"/>
              </a:spcAft>
              <a:buNone/>
            </a:pPr>
            <a:r>
              <a:rPr lang="en-US" dirty="0">
                <a:solidFill>
                  <a:schemeClr val="lt1"/>
                </a:solidFill>
              </a:rPr>
              <a:t>Tested large data upload sets with client to confirm projects compliances with large data.</a:t>
            </a:r>
            <a:endParaRPr dirty="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17</a:t>
            </a:fld>
            <a:endParaRPr/>
          </a:p>
        </p:txBody>
      </p:sp>
      <p:grpSp>
        <p:nvGrpSpPr>
          <p:cNvPr id="430" name="Google Shape;430;p31"/>
          <p:cNvGrpSpPr/>
          <p:nvPr/>
        </p:nvGrpSpPr>
        <p:grpSpPr>
          <a:xfrm>
            <a:off x="562403" y="450258"/>
            <a:ext cx="8019186" cy="4242990"/>
            <a:chOff x="238125" y="1335475"/>
            <a:chExt cx="5418735" cy="3034175"/>
          </a:xfrm>
        </p:grpSpPr>
        <p:sp>
          <p:nvSpPr>
            <p:cNvPr id="431" name="Google Shape;431;p3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00C3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 name="Google Shape;434;p31"/>
          <p:cNvSpPr txBox="1"/>
          <p:nvPr/>
        </p:nvSpPr>
        <p:spPr>
          <a:xfrm>
            <a:off x="706275" y="542375"/>
            <a:ext cx="22263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300" b="1">
                <a:solidFill>
                  <a:srgbClr val="F2F2F2"/>
                </a:solidFill>
                <a:latin typeface="Roboto"/>
                <a:ea typeface="Roboto"/>
                <a:cs typeface="Roboto"/>
                <a:sym typeface="Roboto"/>
              </a:rPr>
              <a:t>Unit </a:t>
            </a:r>
            <a:endParaRPr sz="2300" b="1">
              <a:solidFill>
                <a:srgbClr val="F2F2F2"/>
              </a:solidFill>
              <a:latin typeface="Roboto"/>
              <a:ea typeface="Roboto"/>
              <a:cs typeface="Roboto"/>
              <a:sym typeface="Roboto"/>
            </a:endParaRPr>
          </a:p>
          <a:p>
            <a:pPr marL="0" lvl="0" indent="0" algn="ctr" rtl="0">
              <a:spcBef>
                <a:spcPts val="0"/>
              </a:spcBef>
              <a:spcAft>
                <a:spcPts val="0"/>
              </a:spcAft>
              <a:buNone/>
            </a:pPr>
            <a:r>
              <a:rPr lang="es" sz="2300" b="1">
                <a:solidFill>
                  <a:srgbClr val="F2F2F2"/>
                </a:solidFill>
                <a:latin typeface="Roboto"/>
                <a:ea typeface="Roboto"/>
                <a:cs typeface="Roboto"/>
                <a:sym typeface="Roboto"/>
              </a:rPr>
              <a:t>Testing</a:t>
            </a:r>
            <a:endParaRPr sz="2300" b="1">
              <a:solidFill>
                <a:srgbClr val="F2F2F2"/>
              </a:solidFill>
              <a:latin typeface="Roboto"/>
              <a:ea typeface="Roboto"/>
              <a:cs typeface="Roboto"/>
              <a:sym typeface="Roboto"/>
            </a:endParaRPr>
          </a:p>
        </p:txBody>
      </p:sp>
      <p:sp>
        <p:nvSpPr>
          <p:cNvPr id="435" name="Google Shape;435;p31"/>
          <p:cNvSpPr txBox="1"/>
          <p:nvPr/>
        </p:nvSpPr>
        <p:spPr>
          <a:xfrm>
            <a:off x="3269225" y="542375"/>
            <a:ext cx="22263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300" b="1">
                <a:solidFill>
                  <a:srgbClr val="F2F2F2"/>
                </a:solidFill>
                <a:latin typeface="Roboto"/>
                <a:ea typeface="Roboto"/>
                <a:cs typeface="Roboto"/>
                <a:sym typeface="Roboto"/>
              </a:rPr>
              <a:t>Integration Testing</a:t>
            </a:r>
            <a:endParaRPr sz="2300" b="1">
              <a:solidFill>
                <a:srgbClr val="F2F2F2"/>
              </a:solidFill>
              <a:latin typeface="Roboto"/>
              <a:ea typeface="Roboto"/>
              <a:cs typeface="Roboto"/>
              <a:sym typeface="Roboto"/>
            </a:endParaRPr>
          </a:p>
        </p:txBody>
      </p:sp>
      <p:sp>
        <p:nvSpPr>
          <p:cNvPr id="436" name="Google Shape;436;p31"/>
          <p:cNvSpPr txBox="1"/>
          <p:nvPr/>
        </p:nvSpPr>
        <p:spPr>
          <a:xfrm>
            <a:off x="5832175" y="542375"/>
            <a:ext cx="22263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2300" b="1">
                <a:solidFill>
                  <a:srgbClr val="F2F2F2"/>
                </a:solidFill>
                <a:latin typeface="Roboto"/>
                <a:ea typeface="Roboto"/>
                <a:cs typeface="Roboto"/>
                <a:sym typeface="Roboto"/>
              </a:rPr>
              <a:t>Usability Testing</a:t>
            </a:r>
            <a:endParaRPr sz="2300" b="1">
              <a:solidFill>
                <a:srgbClr val="F2F2F2"/>
              </a:solidFill>
              <a:latin typeface="Roboto"/>
              <a:ea typeface="Roboto"/>
              <a:cs typeface="Roboto"/>
              <a:sym typeface="Roboto"/>
            </a:endParaRPr>
          </a:p>
        </p:txBody>
      </p:sp>
      <p:sp>
        <p:nvSpPr>
          <p:cNvPr id="437" name="Google Shape;437;p31"/>
          <p:cNvSpPr txBox="1"/>
          <p:nvPr/>
        </p:nvSpPr>
        <p:spPr>
          <a:xfrm>
            <a:off x="817575" y="1435175"/>
            <a:ext cx="2003700" cy="273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000" dirty="0">
                <a:solidFill>
                  <a:srgbClr val="F2F2F2"/>
                </a:solidFill>
                <a:latin typeface="Roboto Light"/>
                <a:ea typeface="Roboto Light"/>
                <a:cs typeface="Roboto Light"/>
                <a:sym typeface="Roboto Light"/>
              </a:rPr>
              <a:t>Individual functionality of:</a:t>
            </a:r>
            <a:endParaRPr sz="2000" dirty="0">
              <a:solidFill>
                <a:srgbClr val="F2F2F2"/>
              </a:solidFill>
              <a:latin typeface="Roboto Light"/>
              <a:ea typeface="Roboto Light"/>
              <a:cs typeface="Roboto Light"/>
              <a:sym typeface="Roboto Light"/>
            </a:endParaRPr>
          </a:p>
          <a:p>
            <a:pPr marL="457200" lvl="0" indent="-355600" algn="l" rtl="0">
              <a:spcBef>
                <a:spcPts val="1000"/>
              </a:spcBef>
              <a:spcAft>
                <a:spcPts val="0"/>
              </a:spcAft>
              <a:buClr>
                <a:srgbClr val="F2F2F2"/>
              </a:buClr>
              <a:buSzPts val="2000"/>
              <a:buFont typeface="Roboto Light"/>
              <a:buChar char="●"/>
            </a:pPr>
            <a:r>
              <a:rPr lang="es" sz="2000" dirty="0">
                <a:solidFill>
                  <a:srgbClr val="F2F2F2"/>
                </a:solidFill>
                <a:latin typeface="Roboto Light"/>
                <a:ea typeface="Roboto Light"/>
                <a:cs typeface="Roboto Light"/>
                <a:sym typeface="Roboto Light"/>
              </a:rPr>
              <a:t>Front-End</a:t>
            </a:r>
            <a:endParaRPr sz="2000" dirty="0">
              <a:solidFill>
                <a:srgbClr val="F2F2F2"/>
              </a:solidFill>
              <a:latin typeface="Roboto Light"/>
              <a:ea typeface="Roboto Light"/>
              <a:cs typeface="Roboto Light"/>
              <a:sym typeface="Roboto Light"/>
            </a:endParaRPr>
          </a:p>
          <a:p>
            <a:pPr marL="457200" lvl="0" indent="-355600" algn="l" rtl="0">
              <a:spcBef>
                <a:spcPts val="1000"/>
              </a:spcBef>
              <a:spcAft>
                <a:spcPts val="0"/>
              </a:spcAft>
              <a:buClr>
                <a:srgbClr val="F2F2F2"/>
              </a:buClr>
              <a:buSzPts val="2000"/>
              <a:buFont typeface="Roboto Light"/>
              <a:buChar char="●"/>
            </a:pPr>
            <a:r>
              <a:rPr lang="es" sz="2000" dirty="0">
                <a:solidFill>
                  <a:srgbClr val="F2F2F2"/>
                </a:solidFill>
                <a:latin typeface="Roboto Light"/>
                <a:ea typeface="Roboto Light"/>
                <a:cs typeface="Roboto Light"/>
                <a:sym typeface="Roboto Light"/>
              </a:rPr>
              <a:t>Back-End</a:t>
            </a:r>
            <a:endParaRPr sz="2000" dirty="0">
              <a:solidFill>
                <a:srgbClr val="F2F2F2"/>
              </a:solidFill>
              <a:latin typeface="Roboto Light"/>
              <a:ea typeface="Roboto Light"/>
              <a:cs typeface="Roboto Light"/>
              <a:sym typeface="Roboto Light"/>
            </a:endParaRPr>
          </a:p>
          <a:p>
            <a:pPr marL="457200" lvl="0" indent="-355600" algn="l" rtl="0">
              <a:spcBef>
                <a:spcPts val="1000"/>
              </a:spcBef>
              <a:spcAft>
                <a:spcPts val="0"/>
              </a:spcAft>
              <a:buClr>
                <a:srgbClr val="F2F2F2"/>
              </a:buClr>
              <a:buSzPts val="2000"/>
              <a:buFont typeface="Roboto Light"/>
              <a:buChar char="●"/>
            </a:pPr>
            <a:r>
              <a:rPr lang="es" sz="2000" dirty="0">
                <a:solidFill>
                  <a:srgbClr val="F2F2F2"/>
                </a:solidFill>
                <a:latin typeface="Roboto Light"/>
                <a:ea typeface="Roboto Light"/>
                <a:cs typeface="Roboto Light"/>
                <a:sym typeface="Roboto Light"/>
              </a:rPr>
              <a:t>Database</a:t>
            </a:r>
            <a:endParaRPr sz="2000" dirty="0">
              <a:solidFill>
                <a:srgbClr val="F2F2F2"/>
              </a:solidFill>
              <a:latin typeface="Roboto Light"/>
              <a:ea typeface="Roboto Light"/>
              <a:cs typeface="Roboto Light"/>
              <a:sym typeface="Roboto Light"/>
            </a:endParaRPr>
          </a:p>
        </p:txBody>
      </p:sp>
      <p:sp>
        <p:nvSpPr>
          <p:cNvPr id="438" name="Google Shape;438;p31"/>
          <p:cNvSpPr txBox="1"/>
          <p:nvPr/>
        </p:nvSpPr>
        <p:spPr>
          <a:xfrm>
            <a:off x="3570150" y="1435175"/>
            <a:ext cx="2003700" cy="273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000" dirty="0">
                <a:solidFill>
                  <a:srgbClr val="F2F2F2"/>
                </a:solidFill>
                <a:latin typeface="Roboto Light"/>
                <a:ea typeface="Roboto Light"/>
                <a:cs typeface="Roboto Light"/>
                <a:sym typeface="Roboto Light"/>
              </a:rPr>
              <a:t>Combination of results for:</a:t>
            </a:r>
            <a:endParaRPr sz="2000" dirty="0">
              <a:solidFill>
                <a:srgbClr val="F2F2F2"/>
              </a:solidFill>
              <a:latin typeface="Roboto Light"/>
              <a:ea typeface="Roboto Light"/>
              <a:cs typeface="Roboto Light"/>
              <a:sym typeface="Roboto Light"/>
            </a:endParaRPr>
          </a:p>
          <a:p>
            <a:pPr marL="457200" lvl="0" indent="-355600" algn="l" rtl="0">
              <a:spcBef>
                <a:spcPts val="1000"/>
              </a:spcBef>
              <a:spcAft>
                <a:spcPts val="0"/>
              </a:spcAft>
              <a:buClr>
                <a:srgbClr val="F2F2F2"/>
              </a:buClr>
              <a:buSzPts val="2000"/>
              <a:buFont typeface="Roboto Light"/>
              <a:buChar char="●"/>
            </a:pPr>
            <a:r>
              <a:rPr lang="es" sz="2000" dirty="0">
                <a:solidFill>
                  <a:srgbClr val="F2F2F2"/>
                </a:solidFill>
                <a:latin typeface="Roboto Light"/>
                <a:ea typeface="Roboto Light"/>
                <a:cs typeface="Roboto Light"/>
                <a:sym typeface="Roboto Light"/>
              </a:rPr>
              <a:t>Front-End</a:t>
            </a:r>
            <a:endParaRPr sz="2000" dirty="0">
              <a:solidFill>
                <a:srgbClr val="F2F2F2"/>
              </a:solidFill>
              <a:latin typeface="Roboto Light"/>
              <a:ea typeface="Roboto Light"/>
              <a:cs typeface="Roboto Light"/>
              <a:sym typeface="Roboto Light"/>
            </a:endParaRPr>
          </a:p>
          <a:p>
            <a:pPr marL="457200" lvl="0" indent="-355600" algn="l" rtl="0">
              <a:spcBef>
                <a:spcPts val="1000"/>
              </a:spcBef>
              <a:spcAft>
                <a:spcPts val="0"/>
              </a:spcAft>
              <a:buClr>
                <a:srgbClr val="F2F2F2"/>
              </a:buClr>
              <a:buSzPts val="2000"/>
              <a:buFont typeface="Roboto Light"/>
              <a:buChar char="●"/>
            </a:pPr>
            <a:r>
              <a:rPr lang="es" sz="2000" dirty="0">
                <a:solidFill>
                  <a:srgbClr val="F2F2F2"/>
                </a:solidFill>
                <a:latin typeface="Roboto Light"/>
                <a:ea typeface="Roboto Light"/>
                <a:cs typeface="Roboto Light"/>
                <a:sym typeface="Roboto Light"/>
              </a:rPr>
              <a:t>Database</a:t>
            </a:r>
            <a:endParaRPr sz="2000" dirty="0">
              <a:solidFill>
                <a:srgbClr val="F2F2F2"/>
              </a:solidFill>
              <a:latin typeface="Roboto Light"/>
              <a:ea typeface="Roboto Light"/>
              <a:cs typeface="Roboto Light"/>
              <a:sym typeface="Roboto Light"/>
            </a:endParaRPr>
          </a:p>
        </p:txBody>
      </p:sp>
      <p:sp>
        <p:nvSpPr>
          <p:cNvPr id="439" name="Google Shape;439;p31"/>
          <p:cNvSpPr txBox="1"/>
          <p:nvPr/>
        </p:nvSpPr>
        <p:spPr>
          <a:xfrm>
            <a:off x="6054775" y="1435175"/>
            <a:ext cx="2003700" cy="273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2000">
                <a:solidFill>
                  <a:srgbClr val="F2F2F2"/>
                </a:solidFill>
                <a:latin typeface="Roboto Light"/>
                <a:ea typeface="Roboto Light"/>
                <a:cs typeface="Roboto Light"/>
                <a:sym typeface="Roboto Light"/>
              </a:rPr>
              <a:t>User interaction of:</a:t>
            </a:r>
            <a:endParaRPr sz="2000">
              <a:solidFill>
                <a:srgbClr val="F2F2F2"/>
              </a:solidFill>
              <a:latin typeface="Roboto Light"/>
              <a:ea typeface="Roboto Light"/>
              <a:cs typeface="Roboto Light"/>
              <a:sym typeface="Roboto Light"/>
            </a:endParaRPr>
          </a:p>
          <a:p>
            <a:pPr marL="457200" lvl="0" indent="-355600" algn="l" rtl="0">
              <a:spcBef>
                <a:spcPts val="1000"/>
              </a:spcBef>
              <a:spcAft>
                <a:spcPts val="0"/>
              </a:spcAft>
              <a:buClr>
                <a:srgbClr val="F2F2F2"/>
              </a:buClr>
              <a:buSzPts val="2000"/>
              <a:buFont typeface="Roboto Light"/>
              <a:buChar char="●"/>
            </a:pPr>
            <a:r>
              <a:rPr lang="es" sz="2000">
                <a:solidFill>
                  <a:srgbClr val="F2F2F2"/>
                </a:solidFill>
                <a:latin typeface="Roboto Light"/>
                <a:ea typeface="Roboto Light"/>
                <a:cs typeface="Roboto Light"/>
                <a:sym typeface="Roboto Light"/>
              </a:rPr>
              <a:t>Web Page Design</a:t>
            </a:r>
            <a:endParaRPr sz="2000">
              <a:solidFill>
                <a:srgbClr val="F2F2F2"/>
              </a:solidFill>
              <a:latin typeface="Roboto Light"/>
              <a:ea typeface="Roboto Light"/>
              <a:cs typeface="Roboto Light"/>
              <a:sym typeface="Roboto Light"/>
            </a:endParaRPr>
          </a:p>
          <a:p>
            <a:pPr marL="457200" lvl="0" indent="-355600" algn="l" rtl="0">
              <a:spcBef>
                <a:spcPts val="1000"/>
              </a:spcBef>
              <a:spcAft>
                <a:spcPts val="0"/>
              </a:spcAft>
              <a:buClr>
                <a:srgbClr val="F2F2F2"/>
              </a:buClr>
              <a:buSzPts val="2000"/>
              <a:buFont typeface="Roboto Light"/>
              <a:buChar char="●"/>
            </a:pPr>
            <a:r>
              <a:rPr lang="es" sz="2000">
                <a:solidFill>
                  <a:srgbClr val="F2F2F2"/>
                </a:solidFill>
                <a:latin typeface="Roboto Light"/>
                <a:ea typeface="Roboto Light"/>
                <a:cs typeface="Roboto Light"/>
                <a:sym typeface="Roboto Light"/>
              </a:rPr>
              <a:t>Element Quality</a:t>
            </a:r>
            <a:endParaRPr sz="2000">
              <a:solidFill>
                <a:srgbClr val="F2F2F2"/>
              </a:solidFill>
              <a:latin typeface="Roboto Light"/>
              <a:ea typeface="Roboto Light"/>
              <a:cs typeface="Roboto Light"/>
              <a:sym typeface="Roboto Light"/>
            </a:endParaRPr>
          </a:p>
          <a:p>
            <a:pPr marL="457200" lvl="0" indent="-355600" algn="l" rtl="0">
              <a:spcBef>
                <a:spcPts val="1000"/>
              </a:spcBef>
              <a:spcAft>
                <a:spcPts val="0"/>
              </a:spcAft>
              <a:buClr>
                <a:srgbClr val="F2F2F2"/>
              </a:buClr>
              <a:buSzPts val="2000"/>
              <a:buFont typeface="Roboto Light"/>
              <a:buChar char="●"/>
            </a:pPr>
            <a:r>
              <a:rPr lang="es" sz="2000">
                <a:solidFill>
                  <a:srgbClr val="F2F2F2"/>
                </a:solidFill>
                <a:latin typeface="Roboto Light"/>
                <a:ea typeface="Roboto Light"/>
                <a:cs typeface="Roboto Light"/>
                <a:sym typeface="Roboto Light"/>
              </a:rPr>
              <a:t>Page Modularity</a:t>
            </a:r>
            <a:endParaRPr sz="2000">
              <a:solidFill>
                <a:srgbClr val="F2F2F2"/>
              </a:solidFill>
              <a:latin typeface="Roboto Light"/>
              <a:ea typeface="Roboto Light"/>
              <a:cs typeface="Roboto Light"/>
              <a:sym typeface="Roboto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DAA9A-8E1A-42A7-954B-5FDB3BEF3736}"/>
              </a:ext>
            </a:extLst>
          </p:cNvPr>
          <p:cNvSpPr>
            <a:spLocks noGrp="1"/>
          </p:cNvSpPr>
          <p:nvPr>
            <p:ph type="ctrTitle"/>
          </p:nvPr>
        </p:nvSpPr>
        <p:spPr>
          <a:xfrm>
            <a:off x="311699" y="573605"/>
            <a:ext cx="8520600" cy="606600"/>
          </a:xfrm>
        </p:spPr>
        <p:txBody>
          <a:bodyPr/>
          <a:lstStyle/>
          <a:p>
            <a:r>
              <a:rPr lang="en-US" dirty="0"/>
              <a:t>Schedule</a:t>
            </a:r>
          </a:p>
        </p:txBody>
      </p:sp>
      <p:sp>
        <p:nvSpPr>
          <p:cNvPr id="3" name="Slide Number Placeholder 2">
            <a:extLst>
              <a:ext uri="{FF2B5EF4-FFF2-40B4-BE49-F238E27FC236}">
                <a16:creationId xmlns:a16="http://schemas.microsoft.com/office/drawing/2014/main" id="{535A372A-51D5-47AF-8A00-019628B981A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 smtClean="0"/>
              <a:t>18</a:t>
            </a:fld>
            <a:endParaRPr lang="es"/>
          </a:p>
        </p:txBody>
      </p:sp>
      <p:pic>
        <p:nvPicPr>
          <p:cNvPr id="1026" name="Picture 2">
            <a:extLst>
              <a:ext uri="{FF2B5EF4-FFF2-40B4-BE49-F238E27FC236}">
                <a16:creationId xmlns:a16="http://schemas.microsoft.com/office/drawing/2014/main" id="{EA313A65-F078-475C-A20C-1123D71E38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8699" y="1180205"/>
            <a:ext cx="7086599" cy="3768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5688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8DA92A-73E2-4B95-B74B-33266A090E0B}"/>
              </a:ext>
            </a:extLst>
          </p:cNvPr>
          <p:cNvSpPr>
            <a:spLocks noGrp="1"/>
          </p:cNvSpPr>
          <p:nvPr>
            <p:ph type="body" idx="1"/>
          </p:nvPr>
        </p:nvSpPr>
        <p:spPr>
          <a:xfrm>
            <a:off x="491948" y="1834063"/>
            <a:ext cx="5725972" cy="2332874"/>
          </a:xfrm>
        </p:spPr>
        <p:txBody>
          <a:bodyPr/>
          <a:lstStyle/>
          <a:p>
            <a:pPr>
              <a:lnSpc>
                <a:spcPct val="150000"/>
              </a:lnSpc>
            </a:pPr>
            <a:r>
              <a:rPr lang="en-US" sz="1800" dirty="0">
                <a:solidFill>
                  <a:schemeClr val="tx1"/>
                </a:solidFill>
                <a:latin typeface="Roboto Light" panose="02000000000000000000" pitchFamily="2" charset="0"/>
                <a:ea typeface="Roboto Light" panose="02000000000000000000" pitchFamily="2" charset="0"/>
              </a:rPr>
              <a:t>Implement NAU CAS Login system </a:t>
            </a:r>
            <a:endParaRPr lang="en-US" sz="1600" dirty="0">
              <a:solidFill>
                <a:schemeClr val="tx1"/>
              </a:solidFill>
              <a:latin typeface="Roboto Light" panose="02000000000000000000" pitchFamily="2" charset="0"/>
              <a:ea typeface="Roboto Light" panose="02000000000000000000" pitchFamily="2" charset="0"/>
            </a:endParaRPr>
          </a:p>
          <a:p>
            <a:pPr>
              <a:lnSpc>
                <a:spcPct val="150000"/>
              </a:lnSpc>
            </a:pPr>
            <a:r>
              <a:rPr lang="en-US" sz="1800" dirty="0">
                <a:solidFill>
                  <a:schemeClr val="tx1"/>
                </a:solidFill>
                <a:latin typeface="Roboto Light" panose="02000000000000000000" pitchFamily="2" charset="0"/>
                <a:ea typeface="Roboto Light" panose="02000000000000000000" pitchFamily="2" charset="0"/>
              </a:rPr>
              <a:t>Move deployment location to NAU servers </a:t>
            </a:r>
          </a:p>
          <a:p>
            <a:pPr>
              <a:lnSpc>
                <a:spcPct val="150000"/>
              </a:lnSpc>
            </a:pPr>
            <a:r>
              <a:rPr lang="en-US" sz="1800" dirty="0">
                <a:solidFill>
                  <a:schemeClr val="tx1"/>
                </a:solidFill>
                <a:latin typeface="Roboto Light" panose="02000000000000000000" pitchFamily="2" charset="0"/>
                <a:ea typeface="Roboto Light" panose="02000000000000000000" pitchFamily="2" charset="0"/>
              </a:rPr>
              <a:t>Integrate official LinkedIn API into student data fetching</a:t>
            </a:r>
          </a:p>
          <a:p>
            <a:pPr>
              <a:lnSpc>
                <a:spcPct val="150000"/>
              </a:lnSpc>
            </a:pPr>
            <a:r>
              <a:rPr lang="en-US" sz="1800" dirty="0">
                <a:solidFill>
                  <a:schemeClr val="tx1"/>
                </a:solidFill>
                <a:latin typeface="Roboto Light" panose="02000000000000000000" pitchFamily="2" charset="0"/>
                <a:ea typeface="Roboto Light" panose="02000000000000000000" pitchFamily="2" charset="0"/>
              </a:rPr>
              <a:t>Add more filters and graph types to graphing section.</a:t>
            </a:r>
          </a:p>
        </p:txBody>
      </p:sp>
      <p:sp>
        <p:nvSpPr>
          <p:cNvPr id="3" name="Title 2">
            <a:extLst>
              <a:ext uri="{FF2B5EF4-FFF2-40B4-BE49-F238E27FC236}">
                <a16:creationId xmlns:a16="http://schemas.microsoft.com/office/drawing/2014/main" id="{B5266751-465F-4739-9ACD-BBB79B14C1EA}"/>
              </a:ext>
            </a:extLst>
          </p:cNvPr>
          <p:cNvSpPr>
            <a:spLocks noGrp="1"/>
          </p:cNvSpPr>
          <p:nvPr>
            <p:ph type="ctrTitle"/>
          </p:nvPr>
        </p:nvSpPr>
        <p:spPr/>
        <p:txBody>
          <a:bodyPr/>
          <a:lstStyle/>
          <a:p>
            <a:r>
              <a:rPr lang="en-US" dirty="0"/>
              <a:t>Future Ideas</a:t>
            </a:r>
          </a:p>
        </p:txBody>
      </p:sp>
      <p:sp>
        <p:nvSpPr>
          <p:cNvPr id="4" name="Slide Number Placeholder 3">
            <a:extLst>
              <a:ext uri="{FF2B5EF4-FFF2-40B4-BE49-F238E27FC236}">
                <a16:creationId xmlns:a16="http://schemas.microsoft.com/office/drawing/2014/main" id="{30DA625F-74AE-4C1E-A37F-41CF0B0FDF7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s" smtClean="0"/>
              <a:t>19</a:t>
            </a:fld>
            <a:endParaRPr lang="es"/>
          </a:p>
        </p:txBody>
      </p:sp>
      <p:pic>
        <p:nvPicPr>
          <p:cNvPr id="8" name="Graphic 7" descr="Lightbulb and gear outline">
            <a:extLst>
              <a:ext uri="{FF2B5EF4-FFF2-40B4-BE49-F238E27FC236}">
                <a16:creationId xmlns:a16="http://schemas.microsoft.com/office/drawing/2014/main" id="{7A9A380D-09D9-BB33-775F-6ED2DC414CF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rot="554522">
            <a:off x="7052855" y="2029049"/>
            <a:ext cx="1489271" cy="1489271"/>
          </a:xfrm>
          <a:prstGeom prst="rect">
            <a:avLst/>
          </a:prstGeom>
        </p:spPr>
      </p:pic>
    </p:spTree>
    <p:extLst>
      <p:ext uri="{BB962C8B-B14F-4D97-AF65-F5344CB8AC3E}">
        <p14:creationId xmlns:p14="http://schemas.microsoft.com/office/powerpoint/2010/main" val="4635936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9"/>
          <p:cNvSpPr txBox="1">
            <a:spLocks noGrp="1"/>
          </p:cNvSpPr>
          <p:nvPr>
            <p:ph type="ctrTitle"/>
          </p:nvPr>
        </p:nvSpPr>
        <p:spPr>
          <a:xfrm>
            <a:off x="447925" y="487150"/>
            <a:ext cx="31296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Clients</a:t>
            </a:r>
            <a:endParaRPr>
              <a:solidFill>
                <a:schemeClr val="accent1"/>
              </a:solidFill>
            </a:endParaRPr>
          </a:p>
        </p:txBody>
      </p:sp>
      <p:pic>
        <p:nvPicPr>
          <p:cNvPr id="138" name="Google Shape;138;p19"/>
          <p:cNvPicPr preferRelativeResize="0"/>
          <p:nvPr/>
        </p:nvPicPr>
        <p:blipFill>
          <a:blip r:embed="rId3">
            <a:alphaModFix/>
          </a:blip>
          <a:stretch>
            <a:fillRect/>
          </a:stretch>
        </p:blipFill>
        <p:spPr>
          <a:xfrm>
            <a:off x="447925" y="1489975"/>
            <a:ext cx="1829165" cy="2744428"/>
          </a:xfrm>
          <a:prstGeom prst="rect">
            <a:avLst/>
          </a:prstGeom>
          <a:noFill/>
          <a:ln>
            <a:noFill/>
          </a:ln>
        </p:spPr>
      </p:pic>
      <p:pic>
        <p:nvPicPr>
          <p:cNvPr id="139" name="Google Shape;139;p19"/>
          <p:cNvPicPr preferRelativeResize="0"/>
          <p:nvPr/>
        </p:nvPicPr>
        <p:blipFill>
          <a:blip r:embed="rId4">
            <a:alphaModFix/>
          </a:blip>
          <a:stretch>
            <a:fillRect/>
          </a:stretch>
        </p:blipFill>
        <p:spPr>
          <a:xfrm>
            <a:off x="2601024" y="1489964"/>
            <a:ext cx="1829175" cy="2721087"/>
          </a:xfrm>
          <a:prstGeom prst="rect">
            <a:avLst/>
          </a:prstGeom>
          <a:noFill/>
          <a:ln>
            <a:noFill/>
          </a:ln>
        </p:spPr>
      </p:pic>
      <p:sp>
        <p:nvSpPr>
          <p:cNvPr id="140" name="Google Shape;140;p19"/>
          <p:cNvSpPr txBox="1"/>
          <p:nvPr/>
        </p:nvSpPr>
        <p:spPr>
          <a:xfrm>
            <a:off x="483363" y="4415375"/>
            <a:ext cx="17583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a:solidFill>
                  <a:schemeClr val="lt1"/>
                </a:solidFill>
                <a:latin typeface="Roboto"/>
                <a:ea typeface="Roboto"/>
                <a:cs typeface="Roboto"/>
                <a:sym typeface="Roboto"/>
              </a:rPr>
              <a:t>José R. Díaz Aquino</a:t>
            </a:r>
            <a:endParaRPr>
              <a:solidFill>
                <a:schemeClr val="lt1"/>
              </a:solidFill>
              <a:latin typeface="Roboto"/>
              <a:ea typeface="Roboto"/>
              <a:cs typeface="Roboto"/>
              <a:sym typeface="Roboto"/>
            </a:endParaRPr>
          </a:p>
        </p:txBody>
      </p:sp>
      <p:sp>
        <p:nvSpPr>
          <p:cNvPr id="141" name="Google Shape;141;p19"/>
          <p:cNvSpPr txBox="1"/>
          <p:nvPr/>
        </p:nvSpPr>
        <p:spPr>
          <a:xfrm>
            <a:off x="2636450" y="4377750"/>
            <a:ext cx="1758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b="1">
                <a:solidFill>
                  <a:schemeClr val="lt1"/>
                </a:solidFill>
                <a:latin typeface="Roboto"/>
                <a:ea typeface="Roboto"/>
                <a:cs typeface="Roboto"/>
                <a:sym typeface="Roboto"/>
              </a:rPr>
              <a:t>Dr. Andy Wang</a:t>
            </a:r>
            <a:endParaRPr b="1">
              <a:solidFill>
                <a:schemeClr val="lt1"/>
              </a:solidFill>
              <a:latin typeface="Roboto"/>
              <a:ea typeface="Roboto"/>
              <a:cs typeface="Roboto"/>
              <a:sym typeface="Roboto"/>
            </a:endParaRPr>
          </a:p>
        </p:txBody>
      </p:sp>
      <p:sp>
        <p:nvSpPr>
          <p:cNvPr id="142" name="Google Shape;142;p19"/>
          <p:cNvSpPr txBox="1"/>
          <p:nvPr/>
        </p:nvSpPr>
        <p:spPr>
          <a:xfrm>
            <a:off x="4754125" y="1791488"/>
            <a:ext cx="4101900" cy="2141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0"/>
              </a:spcAft>
              <a:buClr>
                <a:schemeClr val="dk1"/>
              </a:buClr>
              <a:buSzPts val="1100"/>
              <a:buFont typeface="Arial"/>
              <a:buNone/>
            </a:pPr>
            <a:r>
              <a:rPr lang="es" sz="1800" b="1">
                <a:solidFill>
                  <a:schemeClr val="lt1"/>
                </a:solidFill>
                <a:latin typeface="Roboto"/>
                <a:ea typeface="Roboto"/>
                <a:cs typeface="Roboto"/>
                <a:sym typeface="Roboto"/>
              </a:rPr>
              <a:t>Mr. José R. Díaz Aquino</a:t>
            </a:r>
            <a:r>
              <a:rPr lang="es" sz="1800">
                <a:solidFill>
                  <a:schemeClr val="lt1"/>
                </a:solidFill>
                <a:latin typeface="Roboto"/>
                <a:ea typeface="Roboto"/>
                <a:cs typeface="Roboto"/>
                <a:sym typeface="Roboto"/>
              </a:rPr>
              <a:t>, Program Director, CEIAS Career Development</a:t>
            </a:r>
            <a:endParaRPr sz="1800">
              <a:solidFill>
                <a:schemeClr val="lt1"/>
              </a:solidFill>
              <a:latin typeface="Roboto"/>
              <a:ea typeface="Roboto"/>
              <a:cs typeface="Roboto"/>
              <a:sym typeface="Roboto"/>
            </a:endParaRPr>
          </a:p>
          <a:p>
            <a:pPr marL="0" lvl="0" indent="0" algn="l" rtl="0">
              <a:lnSpc>
                <a:spcPct val="100000"/>
              </a:lnSpc>
              <a:spcBef>
                <a:spcPts val="1200"/>
              </a:spcBef>
              <a:spcAft>
                <a:spcPts val="0"/>
              </a:spcAft>
              <a:buClr>
                <a:schemeClr val="dk1"/>
              </a:buClr>
              <a:buSzPts val="1100"/>
              <a:buFont typeface="Arial"/>
              <a:buNone/>
            </a:pPr>
            <a:r>
              <a:rPr lang="es" sz="1800" b="1">
                <a:solidFill>
                  <a:schemeClr val="lt1"/>
                </a:solidFill>
                <a:latin typeface="Roboto"/>
                <a:ea typeface="Roboto"/>
                <a:cs typeface="Roboto"/>
                <a:sym typeface="Roboto"/>
              </a:rPr>
              <a:t>Dr. Andy Wang</a:t>
            </a:r>
            <a:r>
              <a:rPr lang="es" sz="1800">
                <a:solidFill>
                  <a:schemeClr val="lt1"/>
                </a:solidFill>
                <a:latin typeface="Roboto"/>
                <a:ea typeface="Roboto"/>
                <a:cs typeface="Roboto"/>
                <a:sym typeface="Roboto"/>
              </a:rPr>
              <a:t>, Dean and Professor</a:t>
            </a:r>
            <a:endParaRPr sz="1800">
              <a:solidFill>
                <a:schemeClr val="lt1"/>
              </a:solidFill>
              <a:latin typeface="Roboto"/>
              <a:ea typeface="Roboto"/>
              <a:cs typeface="Roboto"/>
              <a:sym typeface="Roboto"/>
            </a:endParaRPr>
          </a:p>
          <a:p>
            <a:pPr marL="0" lvl="0" indent="0" algn="l" rtl="0">
              <a:lnSpc>
                <a:spcPct val="100000"/>
              </a:lnSpc>
              <a:spcBef>
                <a:spcPts val="1200"/>
              </a:spcBef>
              <a:spcAft>
                <a:spcPts val="0"/>
              </a:spcAft>
              <a:buNone/>
            </a:pPr>
            <a:r>
              <a:rPr lang="es" sz="1800">
                <a:solidFill>
                  <a:schemeClr val="lt1"/>
                </a:solidFill>
                <a:latin typeface="Roboto"/>
                <a:ea typeface="Roboto"/>
                <a:cs typeface="Roboto"/>
                <a:sym typeface="Roboto"/>
              </a:rPr>
              <a:t>College of Engineering, Informatics, and Applied Sciences</a:t>
            </a:r>
            <a:endParaRPr sz="1800">
              <a:solidFill>
                <a:schemeClr val="lt1"/>
              </a:solidFill>
              <a:latin typeface="Roboto"/>
              <a:ea typeface="Roboto"/>
              <a:cs typeface="Roboto"/>
              <a:sym typeface="Roboto"/>
            </a:endParaRPr>
          </a:p>
          <a:p>
            <a:pPr marL="0" lvl="0" indent="0" algn="l" rtl="0">
              <a:lnSpc>
                <a:spcPct val="115000"/>
              </a:lnSpc>
              <a:spcBef>
                <a:spcPts val="1200"/>
              </a:spcBef>
              <a:spcAft>
                <a:spcPts val="1200"/>
              </a:spcAft>
              <a:buNone/>
            </a:pPr>
            <a:endParaRPr>
              <a:solidFill>
                <a:schemeClr val="lt1"/>
              </a:solidFill>
              <a:latin typeface="Roboto"/>
              <a:ea typeface="Roboto"/>
              <a:cs typeface="Roboto"/>
              <a:sym typeface="Roboto"/>
            </a:endParaRPr>
          </a:p>
        </p:txBody>
      </p:sp>
      <p:sp>
        <p:nvSpPr>
          <p:cNvPr id="143" name="Google Shape;143;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a:t>
            </a:fld>
            <a:endParaRPr/>
          </a:p>
        </p:txBody>
      </p:sp>
      <p:cxnSp>
        <p:nvCxnSpPr>
          <p:cNvPr id="144" name="Google Shape;144;p19"/>
          <p:cNvCxnSpPr/>
          <p:nvPr/>
        </p:nvCxnSpPr>
        <p:spPr>
          <a:xfrm>
            <a:off x="369600" y="11333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3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Conclusion</a:t>
            </a:r>
            <a:endParaRPr/>
          </a:p>
        </p:txBody>
      </p:sp>
      <p:sp>
        <p:nvSpPr>
          <p:cNvPr id="454" name="Google Shape;454;p33"/>
          <p:cNvSpPr txBox="1">
            <a:spLocks noGrp="1"/>
          </p:cNvSpPr>
          <p:nvPr>
            <p:ph type="title" idx="2"/>
          </p:nvPr>
        </p:nvSpPr>
        <p:spPr>
          <a:xfrm>
            <a:off x="1895300" y="3293611"/>
            <a:ext cx="816300" cy="58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cxnSp>
        <p:nvCxnSpPr>
          <p:cNvPr id="455" name="Google Shape;455;p3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
        <p:nvSpPr>
          <p:cNvPr id="456" name="Google Shape;456;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20</a:t>
            </a:fld>
            <a:endParaRPr/>
          </a:p>
        </p:txBody>
      </p:sp>
      <p:sp>
        <p:nvSpPr>
          <p:cNvPr id="457" name="Google Shape;457;p33"/>
          <p:cNvSpPr txBox="1">
            <a:spLocks noGrp="1"/>
          </p:cNvSpPr>
          <p:nvPr>
            <p:ph type="title" idx="8"/>
          </p:nvPr>
        </p:nvSpPr>
        <p:spPr>
          <a:xfrm>
            <a:off x="2193713" y="1472400"/>
            <a:ext cx="1128000" cy="58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458" name="Google Shape;458;p33"/>
          <p:cNvSpPr txBox="1">
            <a:spLocks noGrp="1"/>
          </p:cNvSpPr>
          <p:nvPr>
            <p:ph type="title" idx="13"/>
          </p:nvPr>
        </p:nvSpPr>
        <p:spPr>
          <a:xfrm>
            <a:off x="2183026" y="2066527"/>
            <a:ext cx="1128000" cy="58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459" name="Google Shape;459;p33"/>
          <p:cNvSpPr txBox="1">
            <a:spLocks noGrp="1"/>
          </p:cNvSpPr>
          <p:nvPr>
            <p:ph type="title" idx="15"/>
          </p:nvPr>
        </p:nvSpPr>
        <p:spPr>
          <a:xfrm>
            <a:off x="2182690" y="2705977"/>
            <a:ext cx="1128000" cy="58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460" name="Google Shape;460;p33"/>
          <p:cNvSpPr/>
          <p:nvPr/>
        </p:nvSpPr>
        <p:spPr>
          <a:xfrm>
            <a:off x="2876319" y="2861455"/>
            <a:ext cx="456413" cy="270443"/>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grpSp>
        <p:nvGrpSpPr>
          <p:cNvPr id="461" name="Google Shape;461;p33"/>
          <p:cNvGrpSpPr/>
          <p:nvPr/>
        </p:nvGrpSpPr>
        <p:grpSpPr>
          <a:xfrm>
            <a:off x="2920322" y="2199467"/>
            <a:ext cx="411108" cy="408384"/>
            <a:chOff x="-33646250" y="3586425"/>
            <a:chExt cx="293000" cy="292225"/>
          </a:xfrm>
        </p:grpSpPr>
        <p:sp>
          <p:nvSpPr>
            <p:cNvPr id="462" name="Google Shape;462;p3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33"/>
          <p:cNvSpPr txBox="1">
            <a:spLocks noGrp="1"/>
          </p:cNvSpPr>
          <p:nvPr>
            <p:ph type="ctrTitle" idx="16"/>
          </p:nvPr>
        </p:nvSpPr>
        <p:spPr>
          <a:xfrm>
            <a:off x="787500" y="1624025"/>
            <a:ext cx="12885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1600"/>
              <a:t>Clients</a:t>
            </a:r>
            <a:endParaRPr sz="1600"/>
          </a:p>
        </p:txBody>
      </p:sp>
      <p:sp>
        <p:nvSpPr>
          <p:cNvPr id="465" name="Google Shape;465;p33"/>
          <p:cNvSpPr txBox="1">
            <a:spLocks noGrp="1"/>
          </p:cNvSpPr>
          <p:nvPr>
            <p:ph type="ctrTitle" idx="16"/>
          </p:nvPr>
        </p:nvSpPr>
        <p:spPr>
          <a:xfrm>
            <a:off x="1061700" y="2207450"/>
            <a:ext cx="10143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1600"/>
              <a:t>Problem</a:t>
            </a:r>
            <a:endParaRPr sz="1600"/>
          </a:p>
        </p:txBody>
      </p:sp>
      <p:sp>
        <p:nvSpPr>
          <p:cNvPr id="466" name="Google Shape;466;p33"/>
          <p:cNvSpPr txBox="1">
            <a:spLocks noGrp="1"/>
          </p:cNvSpPr>
          <p:nvPr>
            <p:ph type="ctrTitle" idx="16"/>
          </p:nvPr>
        </p:nvSpPr>
        <p:spPr>
          <a:xfrm>
            <a:off x="1024500" y="2839050"/>
            <a:ext cx="10515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1600"/>
              <a:t>Solution</a:t>
            </a:r>
            <a:endParaRPr sz="1600"/>
          </a:p>
        </p:txBody>
      </p:sp>
      <p:sp>
        <p:nvSpPr>
          <p:cNvPr id="467" name="Google Shape;467;p33"/>
          <p:cNvSpPr txBox="1">
            <a:spLocks noGrp="1"/>
          </p:cNvSpPr>
          <p:nvPr>
            <p:ph type="ctrTitle" idx="16"/>
          </p:nvPr>
        </p:nvSpPr>
        <p:spPr>
          <a:xfrm>
            <a:off x="37000" y="3360138"/>
            <a:ext cx="20760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1600"/>
              <a:t>Key Features</a:t>
            </a:r>
            <a:endParaRPr sz="1600"/>
          </a:p>
        </p:txBody>
      </p:sp>
      <p:sp>
        <p:nvSpPr>
          <p:cNvPr id="468" name="Google Shape;468;p33"/>
          <p:cNvSpPr txBox="1">
            <a:spLocks noGrp="1"/>
          </p:cNvSpPr>
          <p:nvPr>
            <p:ph type="ctrTitle" idx="16"/>
          </p:nvPr>
        </p:nvSpPr>
        <p:spPr>
          <a:xfrm>
            <a:off x="79025" y="3975713"/>
            <a:ext cx="2076000" cy="393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1600"/>
              <a:t>Product Impact</a:t>
            </a:r>
            <a:endParaRPr sz="1600"/>
          </a:p>
        </p:txBody>
      </p:sp>
      <p:sp>
        <p:nvSpPr>
          <p:cNvPr id="469" name="Google Shape;469;p33"/>
          <p:cNvSpPr txBox="1">
            <a:spLocks noGrp="1"/>
          </p:cNvSpPr>
          <p:nvPr>
            <p:ph type="title" idx="4"/>
          </p:nvPr>
        </p:nvSpPr>
        <p:spPr>
          <a:xfrm>
            <a:off x="2057757" y="3881233"/>
            <a:ext cx="654000" cy="581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grpSp>
        <p:nvGrpSpPr>
          <p:cNvPr id="470" name="Google Shape;470;p33"/>
          <p:cNvGrpSpPr/>
          <p:nvPr/>
        </p:nvGrpSpPr>
        <p:grpSpPr>
          <a:xfrm>
            <a:off x="2898975" y="4004441"/>
            <a:ext cx="411107" cy="334962"/>
            <a:chOff x="-47523400" y="3973950"/>
            <a:chExt cx="300100" cy="228425"/>
          </a:xfrm>
        </p:grpSpPr>
        <p:sp>
          <p:nvSpPr>
            <p:cNvPr id="471" name="Google Shape;471;p3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 name="Google Shape;476;p33"/>
          <p:cNvSpPr txBox="1"/>
          <p:nvPr/>
        </p:nvSpPr>
        <p:spPr>
          <a:xfrm>
            <a:off x="3439450" y="1555375"/>
            <a:ext cx="5026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solidFill>
                  <a:schemeClr val="lt1"/>
                </a:solidFill>
                <a:latin typeface="Roboto"/>
                <a:ea typeface="Roboto"/>
                <a:cs typeface="Roboto"/>
                <a:sym typeface="Roboto"/>
              </a:rPr>
              <a:t>Dr. Andy Wang and Mr. José R. Díaz Aquino</a:t>
            </a:r>
            <a:endParaRPr>
              <a:latin typeface="Roboto Light"/>
              <a:ea typeface="Roboto Light"/>
              <a:cs typeface="Roboto Light"/>
              <a:sym typeface="Roboto Light"/>
            </a:endParaRPr>
          </a:p>
        </p:txBody>
      </p:sp>
      <p:sp>
        <p:nvSpPr>
          <p:cNvPr id="477" name="Google Shape;477;p33"/>
          <p:cNvSpPr txBox="1"/>
          <p:nvPr/>
        </p:nvSpPr>
        <p:spPr>
          <a:xfrm>
            <a:off x="3439450" y="2149475"/>
            <a:ext cx="5078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solidFill>
                  <a:schemeClr val="lt1"/>
                </a:solidFill>
                <a:latin typeface="Roboto"/>
                <a:ea typeface="Roboto"/>
                <a:cs typeface="Roboto"/>
                <a:sym typeface="Roboto"/>
              </a:rPr>
              <a:t>Disconnect between student’s information and our clients</a:t>
            </a:r>
            <a:endParaRPr>
              <a:latin typeface="Roboto Light"/>
              <a:ea typeface="Roboto Light"/>
              <a:cs typeface="Roboto Light"/>
              <a:sym typeface="Roboto Light"/>
            </a:endParaRPr>
          </a:p>
        </p:txBody>
      </p:sp>
      <p:sp>
        <p:nvSpPr>
          <p:cNvPr id="478" name="Google Shape;478;p33"/>
          <p:cNvSpPr txBox="1"/>
          <p:nvPr/>
        </p:nvSpPr>
        <p:spPr>
          <a:xfrm>
            <a:off x="3439450" y="2728050"/>
            <a:ext cx="5078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solidFill>
                  <a:schemeClr val="lt1"/>
                </a:solidFill>
                <a:latin typeface="Roboto"/>
                <a:ea typeface="Roboto"/>
                <a:cs typeface="Roboto"/>
                <a:sym typeface="Roboto"/>
              </a:rPr>
              <a:t>Web application that retrieves and organizes student information to be displayed to the client</a:t>
            </a:r>
            <a:endParaRPr>
              <a:latin typeface="Roboto Light"/>
              <a:ea typeface="Roboto Light"/>
              <a:cs typeface="Roboto Light"/>
              <a:sym typeface="Roboto Light"/>
            </a:endParaRPr>
          </a:p>
        </p:txBody>
      </p:sp>
      <p:sp>
        <p:nvSpPr>
          <p:cNvPr id="479" name="Google Shape;479;p33"/>
          <p:cNvSpPr txBox="1"/>
          <p:nvPr/>
        </p:nvSpPr>
        <p:spPr>
          <a:xfrm>
            <a:off x="3439450" y="3384225"/>
            <a:ext cx="5175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solidFill>
                  <a:schemeClr val="lt1"/>
                </a:solidFill>
                <a:latin typeface="Roboto"/>
                <a:ea typeface="Roboto"/>
                <a:cs typeface="Roboto"/>
                <a:sym typeface="Roboto"/>
              </a:rPr>
              <a:t>Data Retrieval | Secure Login | Data Visualization | Accessibility </a:t>
            </a:r>
            <a:endParaRPr>
              <a:solidFill>
                <a:schemeClr val="lt1"/>
              </a:solidFill>
              <a:latin typeface="Roboto"/>
              <a:ea typeface="Roboto"/>
              <a:cs typeface="Roboto"/>
              <a:sym typeface="Roboto"/>
            </a:endParaRPr>
          </a:p>
          <a:p>
            <a:pPr marL="0" lvl="0" indent="0" algn="l" rtl="0">
              <a:spcBef>
                <a:spcPts val="0"/>
              </a:spcBef>
              <a:spcAft>
                <a:spcPts val="0"/>
              </a:spcAft>
              <a:buNone/>
            </a:pPr>
            <a:endParaRPr>
              <a:solidFill>
                <a:schemeClr val="lt1"/>
              </a:solidFill>
              <a:latin typeface="Roboto"/>
              <a:ea typeface="Roboto"/>
              <a:cs typeface="Roboto"/>
              <a:sym typeface="Roboto"/>
            </a:endParaRPr>
          </a:p>
        </p:txBody>
      </p:sp>
      <p:sp>
        <p:nvSpPr>
          <p:cNvPr id="480" name="Google Shape;480;p33"/>
          <p:cNvSpPr txBox="1"/>
          <p:nvPr/>
        </p:nvSpPr>
        <p:spPr>
          <a:xfrm>
            <a:off x="3439450" y="3864725"/>
            <a:ext cx="5078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solidFill>
                  <a:schemeClr val="lt1"/>
                </a:solidFill>
                <a:latin typeface="Roboto"/>
                <a:ea typeface="Roboto"/>
                <a:cs typeface="Roboto"/>
                <a:sym typeface="Roboto"/>
              </a:rPr>
              <a:t>Implement actionable plans based on tracked student success</a:t>
            </a:r>
            <a:endParaRPr>
              <a:latin typeface="Roboto Light"/>
              <a:ea typeface="Roboto Light"/>
              <a:cs typeface="Roboto Light"/>
              <a:sym typeface="Roboto Light"/>
            </a:endParaRPr>
          </a:p>
        </p:txBody>
      </p:sp>
      <p:grpSp>
        <p:nvGrpSpPr>
          <p:cNvPr id="481" name="Google Shape;481;p33"/>
          <p:cNvGrpSpPr/>
          <p:nvPr/>
        </p:nvGrpSpPr>
        <p:grpSpPr>
          <a:xfrm>
            <a:off x="2898972" y="1599561"/>
            <a:ext cx="411108" cy="408915"/>
            <a:chOff x="-5971525" y="3273750"/>
            <a:chExt cx="292250" cy="290650"/>
          </a:xfrm>
        </p:grpSpPr>
        <p:sp>
          <p:nvSpPr>
            <p:cNvPr id="482" name="Google Shape;482;p3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33"/>
          <p:cNvGrpSpPr/>
          <p:nvPr/>
        </p:nvGrpSpPr>
        <p:grpSpPr>
          <a:xfrm>
            <a:off x="2898971" y="3386815"/>
            <a:ext cx="411120" cy="362711"/>
            <a:chOff x="-45674075" y="3586425"/>
            <a:chExt cx="300900" cy="265450"/>
          </a:xfrm>
        </p:grpSpPr>
        <p:sp>
          <p:nvSpPr>
            <p:cNvPr id="485" name="Google Shape;485;p3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490"/>
        <p:cNvGrpSpPr/>
        <p:nvPr/>
      </p:nvGrpSpPr>
      <p:grpSpPr>
        <a:xfrm>
          <a:off x="0" y="0"/>
          <a:ext cx="0" cy="0"/>
          <a:chOff x="0" y="0"/>
          <a:chExt cx="0" cy="0"/>
        </a:xfrm>
      </p:grpSpPr>
      <p:sp>
        <p:nvSpPr>
          <p:cNvPr id="491" name="Google Shape;491;p3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4000"/>
              <a:t>THANKS!</a:t>
            </a:r>
            <a:endParaRPr sz="4000"/>
          </a:p>
        </p:txBody>
      </p:sp>
      <p:sp>
        <p:nvSpPr>
          <p:cNvPr id="492" name="Google Shape;492;p34"/>
          <p:cNvSpPr txBox="1">
            <a:spLocks noGrp="1"/>
          </p:cNvSpPr>
          <p:nvPr>
            <p:ph type="subTitle" idx="1"/>
          </p:nvPr>
        </p:nvSpPr>
        <p:spPr>
          <a:xfrm>
            <a:off x="4085875" y="230865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600"/>
          </a:p>
          <a:p>
            <a:pPr marL="0" lvl="0" indent="0" algn="l" rtl="0">
              <a:spcBef>
                <a:spcPts val="0"/>
              </a:spcBef>
              <a:spcAft>
                <a:spcPts val="0"/>
              </a:spcAft>
              <a:buNone/>
            </a:pPr>
            <a:endParaRPr sz="1000"/>
          </a:p>
          <a:p>
            <a:pPr marL="0" lvl="0" indent="0" algn="l" rtl="0">
              <a:spcBef>
                <a:spcPts val="0"/>
              </a:spcBef>
              <a:spcAft>
                <a:spcPts val="0"/>
              </a:spcAft>
              <a:buNone/>
            </a:pPr>
            <a:endParaRPr sz="1000"/>
          </a:p>
        </p:txBody>
      </p:sp>
      <p:grpSp>
        <p:nvGrpSpPr>
          <p:cNvPr id="493" name="Google Shape;493;p34"/>
          <p:cNvGrpSpPr/>
          <p:nvPr/>
        </p:nvGrpSpPr>
        <p:grpSpPr>
          <a:xfrm flipH="1">
            <a:off x="-4531426" y="-117297"/>
            <a:ext cx="7324051" cy="5378088"/>
            <a:chOff x="238125" y="262775"/>
            <a:chExt cx="7092825" cy="5151425"/>
          </a:xfrm>
        </p:grpSpPr>
        <p:sp>
          <p:nvSpPr>
            <p:cNvPr id="494" name="Google Shape;494;p34"/>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4"/>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4"/>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4"/>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4"/>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4"/>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4"/>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4"/>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4"/>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4"/>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4"/>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4"/>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4"/>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4"/>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4"/>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4"/>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4"/>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4"/>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4"/>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4"/>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4"/>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4"/>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4"/>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4"/>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4"/>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4"/>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4"/>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4"/>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4"/>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4"/>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4"/>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4"/>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4"/>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4"/>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4"/>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4"/>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4"/>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4"/>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4"/>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4"/>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4"/>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4"/>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4"/>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4"/>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4"/>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4"/>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4"/>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4"/>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4"/>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4"/>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4"/>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4"/>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4"/>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4"/>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4"/>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4"/>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4"/>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4"/>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4"/>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4"/>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4"/>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4"/>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4"/>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4"/>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4"/>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4"/>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4"/>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4"/>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4"/>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4"/>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4"/>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4"/>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4"/>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4"/>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4"/>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4"/>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4"/>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4"/>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4"/>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4"/>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4"/>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4"/>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4"/>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4"/>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4"/>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4"/>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4"/>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4"/>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4"/>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4"/>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21</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0"/>
          <p:cNvSpPr txBox="1">
            <a:spLocks noGrp="1"/>
          </p:cNvSpPr>
          <p:nvPr>
            <p:ph type="subTitle" idx="1"/>
          </p:nvPr>
        </p:nvSpPr>
        <p:spPr>
          <a:xfrm>
            <a:off x="4254133" y="880102"/>
            <a:ext cx="4410300" cy="5065028"/>
          </a:xfrm>
          <a:prstGeom prst="rect">
            <a:avLst/>
          </a:prstGeom>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chemeClr val="lt1"/>
              </a:buClr>
              <a:buSzPts val="1500"/>
              <a:buChar char="●"/>
            </a:pPr>
            <a:r>
              <a:rPr lang="es" sz="1500" dirty="0">
                <a:solidFill>
                  <a:schemeClr val="lt1"/>
                </a:solidFill>
                <a:latin typeface="Roboto"/>
                <a:ea typeface="Roboto"/>
                <a:cs typeface="Roboto"/>
                <a:sym typeface="Roboto"/>
              </a:rPr>
              <a:t>Dean - head of a school or administration division in a university</a:t>
            </a:r>
            <a:endParaRPr sz="1500" dirty="0">
              <a:solidFill>
                <a:schemeClr val="lt1"/>
              </a:solidFill>
              <a:latin typeface="Roboto"/>
              <a:ea typeface="Roboto"/>
              <a:cs typeface="Roboto"/>
              <a:sym typeface="Roboto"/>
            </a:endParaRPr>
          </a:p>
          <a:p>
            <a:pPr marL="457200" lvl="0" indent="-323850" algn="l" rtl="0">
              <a:lnSpc>
                <a:spcPct val="115000"/>
              </a:lnSpc>
              <a:spcBef>
                <a:spcPts val="1000"/>
              </a:spcBef>
              <a:spcAft>
                <a:spcPts val="0"/>
              </a:spcAft>
              <a:buClr>
                <a:schemeClr val="lt1"/>
              </a:buClr>
              <a:buSzPts val="1500"/>
              <a:buFont typeface="Arial"/>
              <a:buChar char="●"/>
            </a:pPr>
            <a:r>
              <a:rPr lang="es" sz="1500" dirty="0">
                <a:solidFill>
                  <a:schemeClr val="lt1"/>
                </a:solidFill>
                <a:latin typeface="Roboto"/>
                <a:ea typeface="Roboto"/>
                <a:cs typeface="Roboto"/>
                <a:sym typeface="Roboto"/>
              </a:rPr>
              <a:t>Career Development Director -  Directs and manages the university’s career services </a:t>
            </a:r>
            <a:endParaRPr sz="1500" dirty="0">
              <a:solidFill>
                <a:schemeClr val="lt1"/>
              </a:solidFill>
              <a:latin typeface="Roboto"/>
              <a:ea typeface="Roboto"/>
              <a:cs typeface="Roboto"/>
              <a:sym typeface="Roboto"/>
            </a:endParaRPr>
          </a:p>
          <a:p>
            <a:pPr marL="457200" lvl="0" indent="-323850" algn="l" rtl="0">
              <a:lnSpc>
                <a:spcPct val="115000"/>
              </a:lnSpc>
              <a:spcBef>
                <a:spcPts val="1000"/>
              </a:spcBef>
              <a:spcAft>
                <a:spcPts val="1000"/>
              </a:spcAft>
              <a:buClr>
                <a:schemeClr val="lt1"/>
              </a:buClr>
              <a:buSzPts val="1500"/>
              <a:buFont typeface="Arial"/>
              <a:buChar char="●"/>
            </a:pPr>
            <a:r>
              <a:rPr lang="es" sz="1500" b="1" dirty="0">
                <a:solidFill>
                  <a:schemeClr val="lt1"/>
                </a:solidFill>
                <a:latin typeface="Roboto"/>
                <a:ea typeface="Roboto"/>
                <a:cs typeface="Roboto"/>
                <a:sym typeface="Roboto"/>
              </a:rPr>
              <a:t>Goal:</a:t>
            </a:r>
            <a:r>
              <a:rPr lang="es" sz="1500" dirty="0">
                <a:solidFill>
                  <a:schemeClr val="lt1"/>
                </a:solidFill>
                <a:latin typeface="Roboto"/>
                <a:ea typeface="Roboto"/>
                <a:cs typeface="Roboto"/>
                <a:sym typeface="Roboto"/>
              </a:rPr>
              <a:t> By 2026, all students should have external learning experiences (work in something related to their major outside of the classroom.</a:t>
            </a:r>
          </a:p>
          <a:p>
            <a:pPr lvl="1" indent="-323850">
              <a:spcBef>
                <a:spcPts val="400"/>
              </a:spcBef>
              <a:spcAft>
                <a:spcPts val="400"/>
              </a:spcAft>
              <a:buClr>
                <a:schemeClr val="lt1"/>
              </a:buClr>
              <a:buSzPts val="1500"/>
              <a:buFont typeface="Arial"/>
              <a:buChar char="●"/>
            </a:pPr>
            <a:r>
              <a:rPr lang="en-US" sz="1500" dirty="0">
                <a:solidFill>
                  <a:schemeClr val="lt1"/>
                </a:solidFill>
                <a:latin typeface="Roboto Light" panose="02000000000000000000" pitchFamily="2" charset="0"/>
                <a:ea typeface="Roboto Light" panose="02000000000000000000" pitchFamily="2" charset="0"/>
              </a:rPr>
              <a:t>Aid students in career success</a:t>
            </a:r>
          </a:p>
          <a:p>
            <a:pPr lvl="1" indent="-323850">
              <a:spcBef>
                <a:spcPts val="400"/>
              </a:spcBef>
              <a:spcAft>
                <a:spcPts val="400"/>
              </a:spcAft>
              <a:buClr>
                <a:schemeClr val="lt1"/>
              </a:buClr>
              <a:buSzPts val="1500"/>
              <a:buFont typeface="Arial"/>
              <a:buChar char="●"/>
            </a:pPr>
            <a:r>
              <a:rPr lang="en-US" sz="1500" dirty="0">
                <a:solidFill>
                  <a:schemeClr val="lt1"/>
                </a:solidFill>
                <a:latin typeface="Roboto Light" panose="02000000000000000000" pitchFamily="2" charset="0"/>
                <a:ea typeface="Roboto Light" panose="02000000000000000000" pitchFamily="2" charset="0"/>
              </a:rPr>
              <a:t>Gain connections with businesses</a:t>
            </a:r>
          </a:p>
          <a:p>
            <a:pPr lvl="1" indent="-323850">
              <a:spcBef>
                <a:spcPts val="400"/>
              </a:spcBef>
              <a:spcAft>
                <a:spcPts val="400"/>
              </a:spcAft>
              <a:buClr>
                <a:schemeClr val="lt1"/>
              </a:buClr>
              <a:buSzPts val="1500"/>
              <a:buFont typeface="Arial"/>
              <a:buChar char="●"/>
            </a:pPr>
            <a:r>
              <a:rPr lang="en-US" sz="1500" dirty="0">
                <a:solidFill>
                  <a:schemeClr val="lt1"/>
                </a:solidFill>
                <a:latin typeface="Roboto Light" panose="02000000000000000000" pitchFamily="2" charset="0"/>
                <a:ea typeface="Roboto Light" panose="02000000000000000000" pitchFamily="2" charset="0"/>
              </a:rPr>
              <a:t>Insight on progression and interests within career fields</a:t>
            </a:r>
            <a:endParaRPr sz="1500" dirty="0">
              <a:solidFill>
                <a:schemeClr val="lt1"/>
              </a:solidFill>
              <a:latin typeface="Roboto Light" panose="02000000000000000000" pitchFamily="2" charset="0"/>
              <a:ea typeface="Roboto Light" panose="02000000000000000000" pitchFamily="2" charset="0"/>
            </a:endParaRPr>
          </a:p>
        </p:txBody>
      </p:sp>
      <p:sp>
        <p:nvSpPr>
          <p:cNvPr id="150" name="Google Shape;150;p20"/>
          <p:cNvSpPr txBox="1">
            <a:spLocks noGrp="1"/>
          </p:cNvSpPr>
          <p:nvPr>
            <p:ph type="ctrTitle"/>
          </p:nvPr>
        </p:nvSpPr>
        <p:spPr>
          <a:xfrm>
            <a:off x="255950" y="159725"/>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Workflow</a:t>
            </a:r>
            <a:endParaRPr>
              <a:solidFill>
                <a:schemeClr val="lt1"/>
              </a:solidFill>
            </a:endParaRPr>
          </a:p>
        </p:txBody>
      </p:sp>
      <p:sp>
        <p:nvSpPr>
          <p:cNvPr id="151" name="Google Shape;151;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solidFill>
                  <a:srgbClr val="FFFFFF"/>
                </a:solidFill>
              </a:rPr>
              <a:t>3</a:t>
            </a:fld>
            <a:endParaRPr>
              <a:solidFill>
                <a:srgbClr val="FFFFFF"/>
              </a:solidFill>
            </a:endParaRPr>
          </a:p>
        </p:txBody>
      </p:sp>
      <p:cxnSp>
        <p:nvCxnSpPr>
          <p:cNvPr id="152" name="Google Shape;152;p20"/>
          <p:cNvCxnSpPr/>
          <p:nvPr/>
        </p:nvCxnSpPr>
        <p:spPr>
          <a:xfrm>
            <a:off x="311700" y="823213"/>
            <a:ext cx="8520600" cy="0"/>
          </a:xfrm>
          <a:prstGeom prst="straightConnector1">
            <a:avLst/>
          </a:prstGeom>
          <a:noFill/>
          <a:ln w="9525" cap="flat" cmpd="sng">
            <a:solidFill>
              <a:schemeClr val="accent1"/>
            </a:solidFill>
            <a:prstDash val="solid"/>
            <a:round/>
            <a:headEnd type="none" w="med" len="med"/>
            <a:tailEnd type="none" w="med" len="med"/>
          </a:ln>
        </p:spPr>
      </p:cxnSp>
      <p:sp>
        <p:nvSpPr>
          <p:cNvPr id="153" name="Google Shape;153;p20"/>
          <p:cNvSpPr/>
          <p:nvPr/>
        </p:nvSpPr>
        <p:spPr>
          <a:xfrm>
            <a:off x="255958" y="4049350"/>
            <a:ext cx="1359300" cy="3921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Students</a:t>
            </a:r>
            <a:endParaRPr b="1">
              <a:solidFill>
                <a:schemeClr val="dk1"/>
              </a:solidFill>
              <a:latin typeface="Roboto"/>
              <a:ea typeface="Roboto"/>
              <a:cs typeface="Roboto"/>
              <a:sym typeface="Roboto"/>
            </a:endParaRPr>
          </a:p>
        </p:txBody>
      </p:sp>
      <p:grpSp>
        <p:nvGrpSpPr>
          <p:cNvPr id="154" name="Google Shape;154;p20"/>
          <p:cNvGrpSpPr/>
          <p:nvPr/>
        </p:nvGrpSpPr>
        <p:grpSpPr>
          <a:xfrm>
            <a:off x="525370" y="1221449"/>
            <a:ext cx="3719214" cy="3528396"/>
            <a:chOff x="3802948" y="2529304"/>
            <a:chExt cx="7695457" cy="3289266"/>
          </a:xfrm>
        </p:grpSpPr>
        <p:sp>
          <p:nvSpPr>
            <p:cNvPr id="155" name="Google Shape;155;p20"/>
            <p:cNvSpPr/>
            <p:nvPr/>
          </p:nvSpPr>
          <p:spPr>
            <a:xfrm>
              <a:off x="3802948" y="2529304"/>
              <a:ext cx="2922600" cy="442500"/>
            </a:xfrm>
            <a:prstGeom prst="roundRect">
              <a:avLst>
                <a:gd name="adj" fmla="val 50000"/>
              </a:avLst>
            </a:prstGeom>
            <a:solidFill>
              <a:srgbClr val="29F7C8">
                <a:alpha val="8492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Dean</a:t>
              </a:r>
              <a:endParaRPr b="1">
                <a:solidFill>
                  <a:schemeClr val="dk1"/>
                </a:solidFill>
                <a:latin typeface="Roboto"/>
                <a:ea typeface="Roboto"/>
                <a:cs typeface="Roboto"/>
                <a:sym typeface="Roboto"/>
              </a:endParaRPr>
            </a:p>
          </p:txBody>
        </p:sp>
        <p:sp>
          <p:nvSpPr>
            <p:cNvPr id="156" name="Google Shape;156;p20"/>
            <p:cNvSpPr/>
            <p:nvPr/>
          </p:nvSpPr>
          <p:spPr>
            <a:xfrm>
              <a:off x="5497144" y="3428974"/>
              <a:ext cx="3322500" cy="565500"/>
            </a:xfrm>
            <a:prstGeom prst="roundRect">
              <a:avLst>
                <a:gd name="adj" fmla="val 50000"/>
              </a:avLst>
            </a:prstGeom>
            <a:solidFill>
              <a:srgbClr val="869FB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sz="1300" b="1">
                  <a:solidFill>
                    <a:schemeClr val="dk1"/>
                  </a:solidFill>
                  <a:latin typeface="Roboto"/>
                  <a:ea typeface="Roboto"/>
                  <a:cs typeface="Roboto"/>
                  <a:sym typeface="Roboto"/>
                </a:rPr>
                <a:t>Career Development Director</a:t>
              </a:r>
              <a:endParaRPr sz="1300" b="1">
                <a:solidFill>
                  <a:schemeClr val="dk1"/>
                </a:solidFill>
                <a:latin typeface="Roboto"/>
                <a:ea typeface="Roboto"/>
                <a:cs typeface="Roboto"/>
                <a:sym typeface="Roboto"/>
              </a:endParaRPr>
            </a:p>
          </p:txBody>
        </p:sp>
        <p:sp>
          <p:nvSpPr>
            <p:cNvPr id="157" name="Google Shape;157;p20"/>
            <p:cNvSpPr/>
            <p:nvPr/>
          </p:nvSpPr>
          <p:spPr>
            <a:xfrm>
              <a:off x="8575805" y="5376070"/>
              <a:ext cx="2922600" cy="442500"/>
            </a:xfrm>
            <a:prstGeom prst="roundRect">
              <a:avLst>
                <a:gd name="adj" fmla="val 50000"/>
              </a:avLst>
            </a:prstGeom>
            <a:solidFill>
              <a:srgbClr val="CFD9E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Faculty</a:t>
              </a:r>
              <a:endParaRPr b="1">
                <a:solidFill>
                  <a:schemeClr val="dk1"/>
                </a:solidFill>
                <a:latin typeface="Roboto"/>
                <a:ea typeface="Roboto"/>
                <a:cs typeface="Roboto"/>
                <a:sym typeface="Roboto"/>
              </a:endParaRPr>
            </a:p>
          </p:txBody>
        </p:sp>
        <p:sp>
          <p:nvSpPr>
            <p:cNvPr id="158" name="Google Shape;158;p20"/>
            <p:cNvSpPr/>
            <p:nvPr/>
          </p:nvSpPr>
          <p:spPr>
            <a:xfrm>
              <a:off x="7111338" y="4328689"/>
              <a:ext cx="2922600" cy="442500"/>
            </a:xfrm>
            <a:prstGeom prst="roundRect">
              <a:avLst>
                <a:gd name="adj" fmla="val 50000"/>
              </a:avLst>
            </a:prstGeom>
            <a:solidFill>
              <a:srgbClr val="AADDF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Chairman</a:t>
              </a:r>
              <a:endParaRPr b="1">
                <a:solidFill>
                  <a:schemeClr val="dk1"/>
                </a:solidFill>
                <a:latin typeface="Roboto"/>
                <a:ea typeface="Roboto"/>
                <a:cs typeface="Roboto"/>
                <a:sym typeface="Roboto"/>
              </a:endParaRPr>
            </a:p>
          </p:txBody>
        </p:sp>
        <p:cxnSp>
          <p:nvCxnSpPr>
            <p:cNvPr id="159" name="Google Shape;159;p20"/>
            <p:cNvCxnSpPr>
              <a:stCxn id="155" idx="2"/>
              <a:endCxn id="156" idx="0"/>
            </p:cNvCxnSpPr>
            <p:nvPr/>
          </p:nvCxnSpPr>
          <p:spPr>
            <a:xfrm rot="-5400000" flipH="1">
              <a:off x="5982748" y="2253304"/>
              <a:ext cx="457200" cy="1894200"/>
            </a:xfrm>
            <a:prstGeom prst="bentConnector3">
              <a:avLst>
                <a:gd name="adj1" fmla="val 49997"/>
              </a:avLst>
            </a:prstGeom>
            <a:noFill/>
            <a:ln w="9525" cap="flat" cmpd="sng">
              <a:solidFill>
                <a:srgbClr val="C2C2C2"/>
              </a:solidFill>
              <a:prstDash val="solid"/>
              <a:round/>
              <a:headEnd type="none" w="sm" len="sm"/>
              <a:tailEnd type="none" w="sm" len="sm"/>
            </a:ln>
            <a:effectLst>
              <a:outerShdw blurRad="57150" dist="19050" dir="5400000" algn="bl" rotWithShape="0">
                <a:schemeClr val="dk1">
                  <a:alpha val="50000"/>
                </a:schemeClr>
              </a:outerShdw>
            </a:effectLst>
          </p:spPr>
        </p:cxnSp>
        <p:cxnSp>
          <p:nvCxnSpPr>
            <p:cNvPr id="160" name="Google Shape;160;p20"/>
            <p:cNvCxnSpPr>
              <a:stCxn id="156" idx="2"/>
              <a:endCxn id="158" idx="0"/>
            </p:cNvCxnSpPr>
            <p:nvPr/>
          </p:nvCxnSpPr>
          <p:spPr>
            <a:xfrm rot="-5400000" flipH="1">
              <a:off x="7698394" y="3454474"/>
              <a:ext cx="334200" cy="1414200"/>
            </a:xfrm>
            <a:prstGeom prst="bentConnector3">
              <a:avLst>
                <a:gd name="adj1" fmla="val 50002"/>
              </a:avLst>
            </a:prstGeom>
            <a:noFill/>
            <a:ln w="9525" cap="flat" cmpd="sng">
              <a:solidFill>
                <a:srgbClr val="C2C2C2"/>
              </a:solidFill>
              <a:prstDash val="solid"/>
              <a:round/>
              <a:headEnd type="none" w="sm" len="sm"/>
              <a:tailEnd type="none" w="sm" len="sm"/>
            </a:ln>
            <a:effectLst>
              <a:outerShdw blurRad="57150" dist="19050" dir="5400000" algn="bl" rotWithShape="0">
                <a:schemeClr val="dk1">
                  <a:alpha val="50000"/>
                </a:schemeClr>
              </a:outerShdw>
            </a:effectLst>
          </p:spPr>
        </p:cxnSp>
        <p:cxnSp>
          <p:nvCxnSpPr>
            <p:cNvPr id="161" name="Google Shape;161;p20"/>
            <p:cNvCxnSpPr>
              <a:stCxn id="157" idx="0"/>
              <a:endCxn id="158" idx="2"/>
            </p:cNvCxnSpPr>
            <p:nvPr/>
          </p:nvCxnSpPr>
          <p:spPr>
            <a:xfrm rot="5400000" flipH="1">
              <a:off x="9002405" y="4341370"/>
              <a:ext cx="604800" cy="1464600"/>
            </a:xfrm>
            <a:prstGeom prst="bentConnector3">
              <a:avLst>
                <a:gd name="adj1" fmla="val 50007"/>
              </a:avLst>
            </a:prstGeom>
            <a:noFill/>
            <a:ln w="9525" cap="flat" cmpd="sng">
              <a:solidFill>
                <a:srgbClr val="C2C2C2"/>
              </a:solidFill>
              <a:prstDash val="solid"/>
              <a:round/>
              <a:headEnd type="none" w="sm" len="sm"/>
              <a:tailEnd type="none" w="sm" len="sm"/>
            </a:ln>
            <a:effectLst>
              <a:outerShdw blurRad="57150" dist="19050" dir="5400000" algn="bl" rotWithShape="0">
                <a:schemeClr val="dk1">
                  <a:alpha val="50000"/>
                </a:schemeClr>
              </a:outerShdw>
            </a:effectLst>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1"/>
          <p:cNvSpPr txBox="1">
            <a:spLocks noGrp="1"/>
          </p:cNvSpPr>
          <p:nvPr>
            <p:ph type="ctrTitle"/>
          </p:nvPr>
        </p:nvSpPr>
        <p:spPr>
          <a:xfrm>
            <a:off x="513800" y="333075"/>
            <a:ext cx="56010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A0DDFB"/>
                </a:solidFill>
              </a:rPr>
              <a:t>Problem</a:t>
            </a:r>
            <a:endParaRPr>
              <a:solidFill>
                <a:srgbClr val="A0DDFB"/>
              </a:solidFill>
            </a:endParaRPr>
          </a:p>
        </p:txBody>
      </p:sp>
      <p:sp>
        <p:nvSpPr>
          <p:cNvPr id="167" name="Google Shape;167;p21"/>
          <p:cNvSpPr txBox="1"/>
          <p:nvPr/>
        </p:nvSpPr>
        <p:spPr>
          <a:xfrm>
            <a:off x="4233125" y="1134100"/>
            <a:ext cx="4657500" cy="2847600"/>
          </a:xfrm>
          <a:prstGeom prst="rect">
            <a:avLst/>
          </a:prstGeom>
          <a:noFill/>
          <a:ln>
            <a:noFill/>
          </a:ln>
        </p:spPr>
        <p:txBody>
          <a:bodyPr spcFirstLastPara="1" wrap="square" lIns="91425" tIns="91425" rIns="91425" bIns="91425" anchor="t" anchorCtr="0">
            <a:spAutoFit/>
          </a:bodyPr>
          <a:lstStyle/>
          <a:p>
            <a:pPr marL="457200" lvl="0" indent="-349250" algn="l" rtl="0">
              <a:lnSpc>
                <a:spcPct val="200000"/>
              </a:lnSpc>
              <a:spcBef>
                <a:spcPts val="1200"/>
              </a:spcBef>
              <a:spcAft>
                <a:spcPts val="0"/>
              </a:spcAft>
              <a:buClr>
                <a:schemeClr val="lt1"/>
              </a:buClr>
              <a:buSzPts val="1900"/>
              <a:buFont typeface="Roboto"/>
              <a:buChar char="●"/>
            </a:pPr>
            <a:r>
              <a:rPr lang="es" sz="1500">
                <a:solidFill>
                  <a:schemeClr val="lt1"/>
                </a:solidFill>
                <a:latin typeface="Roboto"/>
                <a:ea typeface="Roboto"/>
                <a:cs typeface="Roboto"/>
                <a:sym typeface="Roboto"/>
              </a:rPr>
              <a:t>Disconnect between the students and the clients </a:t>
            </a:r>
            <a:endParaRPr sz="1500">
              <a:solidFill>
                <a:schemeClr val="lt1"/>
              </a:solidFill>
              <a:latin typeface="Roboto"/>
              <a:ea typeface="Roboto"/>
              <a:cs typeface="Roboto"/>
              <a:sym typeface="Roboto"/>
            </a:endParaRPr>
          </a:p>
          <a:p>
            <a:pPr marL="457200" lvl="0" indent="-323850" algn="l" rtl="0">
              <a:lnSpc>
                <a:spcPct val="200000"/>
              </a:lnSpc>
              <a:spcBef>
                <a:spcPts val="0"/>
              </a:spcBef>
              <a:spcAft>
                <a:spcPts val="0"/>
              </a:spcAft>
              <a:buClr>
                <a:schemeClr val="lt1"/>
              </a:buClr>
              <a:buSzPts val="1500"/>
              <a:buFont typeface="Roboto"/>
              <a:buChar char="●"/>
            </a:pPr>
            <a:r>
              <a:rPr lang="es" sz="1500">
                <a:solidFill>
                  <a:schemeClr val="lt1"/>
                </a:solidFill>
                <a:latin typeface="Roboto"/>
                <a:ea typeface="Roboto"/>
                <a:cs typeface="Roboto"/>
                <a:sym typeface="Roboto"/>
              </a:rPr>
              <a:t>Timing of data collection</a:t>
            </a:r>
            <a:endParaRPr sz="1500">
              <a:solidFill>
                <a:schemeClr val="lt1"/>
              </a:solidFill>
              <a:latin typeface="Roboto"/>
              <a:ea typeface="Roboto"/>
              <a:cs typeface="Roboto"/>
              <a:sym typeface="Roboto"/>
            </a:endParaRPr>
          </a:p>
          <a:p>
            <a:pPr marL="457200" lvl="0" indent="-323850" algn="l" rtl="0">
              <a:lnSpc>
                <a:spcPct val="200000"/>
              </a:lnSpc>
              <a:spcBef>
                <a:spcPts val="0"/>
              </a:spcBef>
              <a:spcAft>
                <a:spcPts val="0"/>
              </a:spcAft>
              <a:buClr>
                <a:schemeClr val="lt1"/>
              </a:buClr>
              <a:buSzPts val="1500"/>
              <a:buFont typeface="Roboto"/>
              <a:buChar char="●"/>
            </a:pPr>
            <a:r>
              <a:rPr lang="es" sz="1500">
                <a:solidFill>
                  <a:schemeClr val="lt1"/>
                </a:solidFill>
                <a:latin typeface="Roboto"/>
                <a:ea typeface="Roboto"/>
                <a:cs typeface="Roboto"/>
                <a:sym typeface="Roboto"/>
              </a:rPr>
              <a:t>Lack of information on students career success outside of the classroom</a:t>
            </a:r>
            <a:endParaRPr sz="1500">
              <a:solidFill>
                <a:schemeClr val="lt1"/>
              </a:solidFill>
              <a:latin typeface="Roboto"/>
              <a:ea typeface="Roboto"/>
              <a:cs typeface="Roboto"/>
              <a:sym typeface="Roboto"/>
            </a:endParaRPr>
          </a:p>
          <a:p>
            <a:pPr marL="457200" lvl="0" indent="-323850" algn="l" rtl="0">
              <a:lnSpc>
                <a:spcPct val="200000"/>
              </a:lnSpc>
              <a:spcBef>
                <a:spcPts val="0"/>
              </a:spcBef>
              <a:spcAft>
                <a:spcPts val="0"/>
              </a:spcAft>
              <a:buClr>
                <a:schemeClr val="lt1"/>
              </a:buClr>
              <a:buSzPts val="1500"/>
              <a:buFont typeface="Roboto"/>
              <a:buChar char="●"/>
            </a:pPr>
            <a:r>
              <a:rPr lang="es" sz="1500">
                <a:solidFill>
                  <a:schemeClr val="lt1"/>
                </a:solidFill>
                <a:latin typeface="Roboto"/>
                <a:ea typeface="Roboto"/>
                <a:cs typeface="Roboto"/>
                <a:sym typeface="Roboto"/>
              </a:rPr>
              <a:t>No data visualization</a:t>
            </a:r>
            <a:endParaRPr sz="1500">
              <a:solidFill>
                <a:schemeClr val="lt1"/>
              </a:solidFill>
              <a:latin typeface="Roboto"/>
              <a:ea typeface="Roboto"/>
              <a:cs typeface="Roboto"/>
              <a:sym typeface="Roboto"/>
            </a:endParaRPr>
          </a:p>
        </p:txBody>
      </p:sp>
      <p:sp>
        <p:nvSpPr>
          <p:cNvPr id="168" name="Google Shape;168;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4</a:t>
            </a:fld>
            <a:endParaRPr/>
          </a:p>
        </p:txBody>
      </p:sp>
      <p:sp>
        <p:nvSpPr>
          <p:cNvPr id="169" name="Google Shape;169;p21"/>
          <p:cNvSpPr/>
          <p:nvPr/>
        </p:nvSpPr>
        <p:spPr>
          <a:xfrm>
            <a:off x="255958" y="4049350"/>
            <a:ext cx="1359300" cy="3921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Students</a:t>
            </a:r>
            <a:endParaRPr b="1">
              <a:solidFill>
                <a:schemeClr val="dk1"/>
              </a:solidFill>
              <a:latin typeface="Roboto"/>
              <a:ea typeface="Roboto"/>
              <a:cs typeface="Roboto"/>
              <a:sym typeface="Roboto"/>
            </a:endParaRPr>
          </a:p>
        </p:txBody>
      </p:sp>
      <p:grpSp>
        <p:nvGrpSpPr>
          <p:cNvPr id="170" name="Google Shape;170;p21"/>
          <p:cNvGrpSpPr/>
          <p:nvPr/>
        </p:nvGrpSpPr>
        <p:grpSpPr>
          <a:xfrm>
            <a:off x="513920" y="1374674"/>
            <a:ext cx="3719214" cy="3528396"/>
            <a:chOff x="3802948" y="2529304"/>
            <a:chExt cx="7695457" cy="3289266"/>
          </a:xfrm>
        </p:grpSpPr>
        <p:sp>
          <p:nvSpPr>
            <p:cNvPr id="171" name="Google Shape;171;p21"/>
            <p:cNvSpPr/>
            <p:nvPr/>
          </p:nvSpPr>
          <p:spPr>
            <a:xfrm>
              <a:off x="3802948" y="2529304"/>
              <a:ext cx="2922600" cy="442500"/>
            </a:xfrm>
            <a:prstGeom prst="roundRect">
              <a:avLst>
                <a:gd name="adj" fmla="val 50000"/>
              </a:avLst>
            </a:prstGeom>
            <a:solidFill>
              <a:srgbClr val="29F7C8">
                <a:alpha val="8492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Dean</a:t>
              </a:r>
              <a:endParaRPr b="1">
                <a:solidFill>
                  <a:schemeClr val="dk1"/>
                </a:solidFill>
                <a:latin typeface="Roboto"/>
                <a:ea typeface="Roboto"/>
                <a:cs typeface="Roboto"/>
                <a:sym typeface="Roboto"/>
              </a:endParaRPr>
            </a:p>
          </p:txBody>
        </p:sp>
        <p:sp>
          <p:nvSpPr>
            <p:cNvPr id="172" name="Google Shape;172;p21"/>
            <p:cNvSpPr/>
            <p:nvPr/>
          </p:nvSpPr>
          <p:spPr>
            <a:xfrm>
              <a:off x="5497144" y="3428974"/>
              <a:ext cx="3322500" cy="565500"/>
            </a:xfrm>
            <a:prstGeom prst="roundRect">
              <a:avLst>
                <a:gd name="adj" fmla="val 50000"/>
              </a:avLst>
            </a:prstGeom>
            <a:solidFill>
              <a:srgbClr val="869FB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sz="1300" b="1">
                  <a:solidFill>
                    <a:schemeClr val="dk1"/>
                  </a:solidFill>
                  <a:latin typeface="Roboto"/>
                  <a:ea typeface="Roboto"/>
                  <a:cs typeface="Roboto"/>
                  <a:sym typeface="Roboto"/>
                </a:rPr>
                <a:t>Career Development Director</a:t>
              </a:r>
              <a:endParaRPr sz="1300" b="1">
                <a:solidFill>
                  <a:schemeClr val="dk1"/>
                </a:solidFill>
                <a:latin typeface="Roboto"/>
                <a:ea typeface="Roboto"/>
                <a:cs typeface="Roboto"/>
                <a:sym typeface="Roboto"/>
              </a:endParaRPr>
            </a:p>
          </p:txBody>
        </p:sp>
        <p:sp>
          <p:nvSpPr>
            <p:cNvPr id="173" name="Google Shape;173;p21"/>
            <p:cNvSpPr/>
            <p:nvPr/>
          </p:nvSpPr>
          <p:spPr>
            <a:xfrm>
              <a:off x="8575805" y="5376070"/>
              <a:ext cx="2922600" cy="442500"/>
            </a:xfrm>
            <a:prstGeom prst="roundRect">
              <a:avLst>
                <a:gd name="adj" fmla="val 50000"/>
              </a:avLst>
            </a:prstGeom>
            <a:solidFill>
              <a:srgbClr val="CFD9E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Faculty</a:t>
              </a:r>
              <a:endParaRPr b="1">
                <a:solidFill>
                  <a:schemeClr val="dk1"/>
                </a:solidFill>
                <a:latin typeface="Roboto"/>
                <a:ea typeface="Roboto"/>
                <a:cs typeface="Roboto"/>
                <a:sym typeface="Roboto"/>
              </a:endParaRPr>
            </a:p>
          </p:txBody>
        </p:sp>
        <p:sp>
          <p:nvSpPr>
            <p:cNvPr id="174" name="Google Shape;174;p21"/>
            <p:cNvSpPr/>
            <p:nvPr/>
          </p:nvSpPr>
          <p:spPr>
            <a:xfrm>
              <a:off x="7111338" y="4328689"/>
              <a:ext cx="2922600" cy="442500"/>
            </a:xfrm>
            <a:prstGeom prst="roundRect">
              <a:avLst>
                <a:gd name="adj" fmla="val 50000"/>
              </a:avLst>
            </a:prstGeom>
            <a:solidFill>
              <a:srgbClr val="AADDF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Chairman</a:t>
              </a:r>
              <a:endParaRPr b="1">
                <a:solidFill>
                  <a:schemeClr val="dk1"/>
                </a:solidFill>
                <a:latin typeface="Roboto"/>
                <a:ea typeface="Roboto"/>
                <a:cs typeface="Roboto"/>
                <a:sym typeface="Roboto"/>
              </a:endParaRPr>
            </a:p>
          </p:txBody>
        </p:sp>
        <p:cxnSp>
          <p:nvCxnSpPr>
            <p:cNvPr id="175" name="Google Shape;175;p21"/>
            <p:cNvCxnSpPr>
              <a:stCxn id="171" idx="2"/>
              <a:endCxn id="172" idx="0"/>
            </p:cNvCxnSpPr>
            <p:nvPr/>
          </p:nvCxnSpPr>
          <p:spPr>
            <a:xfrm rot="-5400000" flipH="1">
              <a:off x="5982748" y="2253304"/>
              <a:ext cx="457200" cy="1894200"/>
            </a:xfrm>
            <a:prstGeom prst="bentConnector3">
              <a:avLst>
                <a:gd name="adj1" fmla="val 49997"/>
              </a:avLst>
            </a:prstGeom>
            <a:noFill/>
            <a:ln w="9525" cap="flat" cmpd="sng">
              <a:solidFill>
                <a:srgbClr val="C2C2C2"/>
              </a:solidFill>
              <a:prstDash val="solid"/>
              <a:round/>
              <a:headEnd type="none" w="sm" len="sm"/>
              <a:tailEnd type="none" w="sm" len="sm"/>
            </a:ln>
            <a:effectLst>
              <a:outerShdw blurRad="57150" dist="19050" dir="5400000" algn="bl" rotWithShape="0">
                <a:schemeClr val="dk1">
                  <a:alpha val="50000"/>
                </a:schemeClr>
              </a:outerShdw>
            </a:effectLst>
          </p:spPr>
        </p:cxnSp>
        <p:cxnSp>
          <p:nvCxnSpPr>
            <p:cNvPr id="176" name="Google Shape;176;p21"/>
            <p:cNvCxnSpPr>
              <a:stCxn id="172" idx="2"/>
              <a:endCxn id="174" idx="0"/>
            </p:cNvCxnSpPr>
            <p:nvPr/>
          </p:nvCxnSpPr>
          <p:spPr>
            <a:xfrm rot="-5400000" flipH="1">
              <a:off x="7698394" y="3454474"/>
              <a:ext cx="334200" cy="1414200"/>
            </a:xfrm>
            <a:prstGeom prst="bentConnector3">
              <a:avLst>
                <a:gd name="adj1" fmla="val 50002"/>
              </a:avLst>
            </a:prstGeom>
            <a:noFill/>
            <a:ln w="9525" cap="flat" cmpd="sng">
              <a:solidFill>
                <a:srgbClr val="C2C2C2"/>
              </a:solidFill>
              <a:prstDash val="solid"/>
              <a:round/>
              <a:headEnd type="none" w="sm" len="sm"/>
              <a:tailEnd type="none" w="sm" len="sm"/>
            </a:ln>
            <a:effectLst>
              <a:outerShdw blurRad="57150" dist="19050" dir="5400000" algn="bl" rotWithShape="0">
                <a:schemeClr val="dk1">
                  <a:alpha val="50000"/>
                </a:schemeClr>
              </a:outerShdw>
            </a:effectLst>
          </p:spPr>
        </p:cxnSp>
        <p:cxnSp>
          <p:nvCxnSpPr>
            <p:cNvPr id="177" name="Google Shape;177;p21"/>
            <p:cNvCxnSpPr>
              <a:stCxn id="173" idx="0"/>
              <a:endCxn id="174" idx="2"/>
            </p:cNvCxnSpPr>
            <p:nvPr/>
          </p:nvCxnSpPr>
          <p:spPr>
            <a:xfrm rot="5400000" flipH="1">
              <a:off x="9002405" y="4341370"/>
              <a:ext cx="604800" cy="1464600"/>
            </a:xfrm>
            <a:prstGeom prst="bentConnector3">
              <a:avLst>
                <a:gd name="adj1" fmla="val 50007"/>
              </a:avLst>
            </a:prstGeom>
            <a:noFill/>
            <a:ln w="9525" cap="flat" cmpd="sng">
              <a:solidFill>
                <a:srgbClr val="C2C2C2"/>
              </a:solidFill>
              <a:prstDash val="solid"/>
              <a:round/>
              <a:headEnd type="none" w="sm" len="sm"/>
              <a:tailEnd type="none" w="sm" len="sm"/>
            </a:ln>
            <a:effectLst>
              <a:outerShdw blurRad="57150" dist="19050" dir="5400000" algn="bl" rotWithShape="0">
                <a:schemeClr val="dk1">
                  <a:alpha val="50000"/>
                </a:schemeClr>
              </a:outerShdw>
            </a:effectLst>
          </p:spPr>
        </p:cxnSp>
      </p:grpSp>
      <p:cxnSp>
        <p:nvCxnSpPr>
          <p:cNvPr id="178" name="Google Shape;178;p21"/>
          <p:cNvCxnSpPr>
            <a:stCxn id="169" idx="0"/>
            <a:endCxn id="171" idx="1"/>
          </p:cNvCxnSpPr>
          <p:nvPr/>
        </p:nvCxnSpPr>
        <p:spPr>
          <a:xfrm rot="10800000">
            <a:off x="513808" y="1612150"/>
            <a:ext cx="421800" cy="2437200"/>
          </a:xfrm>
          <a:prstGeom prst="straightConnector1">
            <a:avLst/>
          </a:prstGeom>
          <a:noFill/>
          <a:ln w="9525" cap="flat" cmpd="sng">
            <a:solidFill>
              <a:srgbClr val="FFFFFF"/>
            </a:solidFill>
            <a:prstDash val="dash"/>
            <a:round/>
            <a:headEnd type="none" w="med" len="med"/>
            <a:tailEnd type="none" w="med" len="med"/>
          </a:ln>
        </p:spPr>
      </p:cxnSp>
      <p:cxnSp>
        <p:nvCxnSpPr>
          <p:cNvPr id="179" name="Google Shape;179;p21"/>
          <p:cNvCxnSpPr>
            <a:stCxn id="169" idx="0"/>
            <a:endCxn id="172" idx="1"/>
          </p:cNvCxnSpPr>
          <p:nvPr/>
        </p:nvCxnSpPr>
        <p:spPr>
          <a:xfrm rot="10800000" flipH="1">
            <a:off x="935608" y="2642950"/>
            <a:ext cx="397200" cy="1406400"/>
          </a:xfrm>
          <a:prstGeom prst="straightConnector1">
            <a:avLst/>
          </a:prstGeom>
          <a:noFill/>
          <a:ln w="9525" cap="flat" cmpd="sng">
            <a:solidFill>
              <a:srgbClr val="FFFFFF"/>
            </a:solidFill>
            <a:prstDash val="dash"/>
            <a:round/>
            <a:headEnd type="none" w="med" len="med"/>
            <a:tailEnd type="none" w="med" len="med"/>
          </a:ln>
        </p:spPr>
      </p:cxnSp>
      <p:sp>
        <p:nvSpPr>
          <p:cNvPr id="180" name="Google Shape;180;p21"/>
          <p:cNvSpPr/>
          <p:nvPr/>
        </p:nvSpPr>
        <p:spPr>
          <a:xfrm>
            <a:off x="380000" y="2814775"/>
            <a:ext cx="1111200" cy="919800"/>
          </a:xfrm>
          <a:prstGeom prst="noSmoking">
            <a:avLst>
              <a:gd name="adj" fmla="val 18750"/>
            </a:avLst>
          </a:prstGeom>
          <a:solidFill>
            <a:srgbClr val="EA9999">
              <a:alpha val="860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1" name="Google Shape;181;p21"/>
          <p:cNvCxnSpPr/>
          <p:nvPr/>
        </p:nvCxnSpPr>
        <p:spPr>
          <a:xfrm>
            <a:off x="311700" y="939675"/>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2"/>
          <p:cNvSpPr txBox="1">
            <a:spLocks noGrp="1"/>
          </p:cNvSpPr>
          <p:nvPr>
            <p:ph type="ctrTitle" idx="6"/>
          </p:nvPr>
        </p:nvSpPr>
        <p:spPr>
          <a:xfrm>
            <a:off x="1990050" y="199825"/>
            <a:ext cx="5163900" cy="46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accent1"/>
                </a:solidFill>
              </a:rPr>
              <a:t>Solution</a:t>
            </a:r>
            <a:endParaRPr>
              <a:solidFill>
                <a:schemeClr val="accent1"/>
              </a:solidFill>
            </a:endParaRPr>
          </a:p>
        </p:txBody>
      </p:sp>
      <p:sp>
        <p:nvSpPr>
          <p:cNvPr id="187" name="Google Shape;187;p22"/>
          <p:cNvSpPr txBox="1">
            <a:spLocks noGrp="1"/>
          </p:cNvSpPr>
          <p:nvPr>
            <p:ph type="subTitle" idx="2"/>
          </p:nvPr>
        </p:nvSpPr>
        <p:spPr>
          <a:xfrm>
            <a:off x="2182470" y="4293933"/>
            <a:ext cx="1405200" cy="115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Easy user interface to find information at glance</a:t>
            </a:r>
            <a:endParaRPr/>
          </a:p>
        </p:txBody>
      </p:sp>
      <p:sp>
        <p:nvSpPr>
          <p:cNvPr id="188" name="Google Shape;188;p22"/>
          <p:cNvSpPr txBox="1">
            <a:spLocks noGrp="1"/>
          </p:cNvSpPr>
          <p:nvPr>
            <p:ph type="subTitle" idx="1"/>
          </p:nvPr>
        </p:nvSpPr>
        <p:spPr>
          <a:xfrm>
            <a:off x="2245572" y="2106337"/>
            <a:ext cx="1203600" cy="7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A secure login verification with user groups</a:t>
            </a:r>
            <a:endParaRPr/>
          </a:p>
          <a:p>
            <a:pPr marL="0" lvl="0" indent="0" algn="ctr"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89" name="Google Shape;189;p22"/>
          <p:cNvSpPr txBox="1">
            <a:spLocks noGrp="1"/>
          </p:cNvSpPr>
          <p:nvPr>
            <p:ph type="subTitle" idx="3"/>
          </p:nvPr>
        </p:nvSpPr>
        <p:spPr>
          <a:xfrm>
            <a:off x="511531" y="4295271"/>
            <a:ext cx="1405200" cy="76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Easily filtered data graphs for users to examine</a:t>
            </a:r>
            <a:endParaRPr/>
          </a:p>
        </p:txBody>
      </p:sp>
      <p:sp>
        <p:nvSpPr>
          <p:cNvPr id="190" name="Google Shape;190;p22"/>
          <p:cNvSpPr txBox="1">
            <a:spLocks noGrp="1"/>
          </p:cNvSpPr>
          <p:nvPr>
            <p:ph type="ctrTitle"/>
          </p:nvPr>
        </p:nvSpPr>
        <p:spPr>
          <a:xfrm>
            <a:off x="2186143" y="2070825"/>
            <a:ext cx="1322400" cy="10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SECURE LOGIN</a:t>
            </a:r>
            <a:endParaRPr/>
          </a:p>
        </p:txBody>
      </p:sp>
      <p:sp>
        <p:nvSpPr>
          <p:cNvPr id="191" name="Google Shape;191;p22"/>
          <p:cNvSpPr txBox="1">
            <a:spLocks noGrp="1"/>
          </p:cNvSpPr>
          <p:nvPr>
            <p:ph type="ctrTitle" idx="4"/>
          </p:nvPr>
        </p:nvSpPr>
        <p:spPr>
          <a:xfrm>
            <a:off x="2075458" y="4151090"/>
            <a:ext cx="1544100" cy="14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ACCESSIBILITY</a:t>
            </a:r>
            <a:endParaRPr/>
          </a:p>
        </p:txBody>
      </p:sp>
      <p:sp>
        <p:nvSpPr>
          <p:cNvPr id="192" name="Google Shape;192;p22"/>
          <p:cNvSpPr txBox="1">
            <a:spLocks noGrp="1"/>
          </p:cNvSpPr>
          <p:nvPr>
            <p:ph type="ctrTitle" idx="5"/>
          </p:nvPr>
        </p:nvSpPr>
        <p:spPr>
          <a:xfrm>
            <a:off x="442103" y="4247286"/>
            <a:ext cx="1544100" cy="143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DATA VISUALIZATION</a:t>
            </a:r>
            <a:endParaRPr/>
          </a:p>
        </p:txBody>
      </p:sp>
      <p:sp>
        <p:nvSpPr>
          <p:cNvPr id="193" name="Google Shape;193;p22"/>
          <p:cNvSpPr/>
          <p:nvPr/>
        </p:nvSpPr>
        <p:spPr>
          <a:xfrm>
            <a:off x="2530422" y="1433900"/>
            <a:ext cx="634164" cy="450190"/>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2748069" y="1518398"/>
            <a:ext cx="197719" cy="224982"/>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 name="Google Shape;195;p22"/>
          <p:cNvGrpSpPr/>
          <p:nvPr/>
        </p:nvGrpSpPr>
        <p:grpSpPr>
          <a:xfrm>
            <a:off x="1010674" y="3364483"/>
            <a:ext cx="406603" cy="328123"/>
            <a:chOff x="4294923" y="2439811"/>
            <a:chExt cx="1334436" cy="967914"/>
          </a:xfrm>
        </p:grpSpPr>
        <p:grpSp>
          <p:nvGrpSpPr>
            <p:cNvPr id="196" name="Google Shape;196;p22"/>
            <p:cNvGrpSpPr/>
            <p:nvPr/>
          </p:nvGrpSpPr>
          <p:grpSpPr>
            <a:xfrm>
              <a:off x="4960455" y="2469658"/>
              <a:ext cx="668904" cy="885524"/>
              <a:chOff x="4960455" y="2469658"/>
              <a:chExt cx="668904" cy="885524"/>
            </a:xfrm>
          </p:grpSpPr>
          <p:sp>
            <p:nvSpPr>
              <p:cNvPr id="197" name="Google Shape;197;p22"/>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22"/>
            <p:cNvGrpSpPr/>
            <p:nvPr/>
          </p:nvGrpSpPr>
          <p:grpSpPr>
            <a:xfrm>
              <a:off x="4294923" y="2469658"/>
              <a:ext cx="668951" cy="885524"/>
              <a:chOff x="4294923" y="2469658"/>
              <a:chExt cx="668951" cy="885524"/>
            </a:xfrm>
          </p:grpSpPr>
          <p:sp>
            <p:nvSpPr>
              <p:cNvPr id="204" name="Google Shape;204;p22"/>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22"/>
            <p:cNvSpPr/>
            <p:nvPr/>
          </p:nvSpPr>
          <p:spPr>
            <a:xfrm>
              <a:off x="4963437" y="2439811"/>
              <a:ext cx="16" cy="967914"/>
            </a:xfrm>
            <a:custGeom>
              <a:avLst/>
              <a:gdLst/>
              <a:ahLst/>
              <a:cxnLst/>
              <a:rect l="l" t="t" r="r" b="b"/>
              <a:pathLst>
                <a:path w="1" h="62006" fill="none" extrusionOk="0">
                  <a:moveTo>
                    <a:pt x="1" y="0"/>
                  </a:moveTo>
                  <a:lnTo>
                    <a:pt x="1" y="62006"/>
                  </a:lnTo>
                </a:path>
              </a:pathLst>
            </a:custGeom>
            <a:solidFill>
              <a:schemeClr val="accent3"/>
            </a:solid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 name="Google Shape;211;p22"/>
          <p:cNvSpPr/>
          <p:nvPr/>
        </p:nvSpPr>
        <p:spPr>
          <a:xfrm>
            <a:off x="843999" y="3274515"/>
            <a:ext cx="739946" cy="607975"/>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22"/>
          <p:cNvGrpSpPr/>
          <p:nvPr/>
        </p:nvGrpSpPr>
        <p:grpSpPr>
          <a:xfrm>
            <a:off x="1114550" y="1509460"/>
            <a:ext cx="335159" cy="238298"/>
            <a:chOff x="-62890750" y="3747425"/>
            <a:chExt cx="330825" cy="317900"/>
          </a:xfrm>
        </p:grpSpPr>
        <p:sp>
          <p:nvSpPr>
            <p:cNvPr id="213" name="Google Shape;213;p2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22"/>
          <p:cNvSpPr/>
          <p:nvPr/>
        </p:nvSpPr>
        <p:spPr>
          <a:xfrm>
            <a:off x="965226" y="1431638"/>
            <a:ext cx="634164" cy="450190"/>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2"/>
          <p:cNvSpPr txBox="1">
            <a:spLocks noGrp="1"/>
          </p:cNvSpPr>
          <p:nvPr>
            <p:ph type="subTitle" idx="1"/>
          </p:nvPr>
        </p:nvSpPr>
        <p:spPr>
          <a:xfrm>
            <a:off x="368438" y="2140198"/>
            <a:ext cx="1691400" cy="7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chemeClr val="lt1"/>
                </a:solidFill>
              </a:rPr>
              <a:t>Data retrieval, normalization, and storing </a:t>
            </a:r>
            <a:endParaRPr/>
          </a:p>
        </p:txBody>
      </p:sp>
      <p:sp>
        <p:nvSpPr>
          <p:cNvPr id="229" name="Google Shape;229;p22"/>
          <p:cNvSpPr txBox="1">
            <a:spLocks noGrp="1"/>
          </p:cNvSpPr>
          <p:nvPr>
            <p:ph type="ctrTitle"/>
          </p:nvPr>
        </p:nvSpPr>
        <p:spPr>
          <a:xfrm>
            <a:off x="368443" y="2097718"/>
            <a:ext cx="1817700" cy="12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DATA RETRIEVAL </a:t>
            </a:r>
            <a:endParaRPr/>
          </a:p>
        </p:txBody>
      </p:sp>
      <p:grpSp>
        <p:nvGrpSpPr>
          <p:cNvPr id="230" name="Google Shape;230;p22"/>
          <p:cNvGrpSpPr/>
          <p:nvPr/>
        </p:nvGrpSpPr>
        <p:grpSpPr>
          <a:xfrm>
            <a:off x="2711974" y="3362321"/>
            <a:ext cx="345932" cy="326592"/>
            <a:chOff x="583100" y="3982600"/>
            <a:chExt cx="296175" cy="296175"/>
          </a:xfrm>
        </p:grpSpPr>
        <p:sp>
          <p:nvSpPr>
            <p:cNvPr id="231" name="Google Shape;231;p2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22"/>
          <p:cNvSpPr/>
          <p:nvPr/>
        </p:nvSpPr>
        <p:spPr>
          <a:xfrm>
            <a:off x="2515017" y="3274502"/>
            <a:ext cx="739946" cy="605352"/>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5</a:t>
            </a:fld>
            <a:endParaRPr/>
          </a:p>
        </p:txBody>
      </p:sp>
      <p:sp>
        <p:nvSpPr>
          <p:cNvPr id="240" name="Google Shape;240;p22"/>
          <p:cNvSpPr/>
          <p:nvPr/>
        </p:nvSpPr>
        <p:spPr>
          <a:xfrm>
            <a:off x="4352725" y="3885676"/>
            <a:ext cx="1493100" cy="4638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Students</a:t>
            </a:r>
            <a:endParaRPr b="1">
              <a:solidFill>
                <a:schemeClr val="dk1"/>
              </a:solidFill>
              <a:latin typeface="Roboto"/>
              <a:ea typeface="Roboto"/>
              <a:cs typeface="Roboto"/>
              <a:sym typeface="Roboto"/>
            </a:endParaRPr>
          </a:p>
        </p:txBody>
      </p:sp>
      <p:cxnSp>
        <p:nvCxnSpPr>
          <p:cNvPr id="241" name="Google Shape;241;p22"/>
          <p:cNvCxnSpPr>
            <a:stCxn id="240" idx="0"/>
            <a:endCxn id="242" idx="1"/>
          </p:cNvCxnSpPr>
          <p:nvPr/>
        </p:nvCxnSpPr>
        <p:spPr>
          <a:xfrm rot="10800000">
            <a:off x="4852075" y="1347376"/>
            <a:ext cx="247200" cy="2538300"/>
          </a:xfrm>
          <a:prstGeom prst="straightConnector1">
            <a:avLst/>
          </a:prstGeom>
          <a:noFill/>
          <a:ln w="9525" cap="flat" cmpd="sng">
            <a:solidFill>
              <a:srgbClr val="F2F2F2"/>
            </a:solidFill>
            <a:prstDash val="solid"/>
            <a:round/>
            <a:headEnd type="none" w="med" len="med"/>
            <a:tailEnd type="none" w="med" len="med"/>
          </a:ln>
        </p:spPr>
      </p:cxnSp>
      <p:cxnSp>
        <p:nvCxnSpPr>
          <p:cNvPr id="243" name="Google Shape;243;p22"/>
          <p:cNvCxnSpPr>
            <a:stCxn id="240" idx="0"/>
            <a:endCxn id="244" idx="1"/>
          </p:cNvCxnSpPr>
          <p:nvPr/>
        </p:nvCxnSpPr>
        <p:spPr>
          <a:xfrm rot="10800000" flipH="1">
            <a:off x="5099275" y="2378476"/>
            <a:ext cx="571500" cy="1507200"/>
          </a:xfrm>
          <a:prstGeom prst="straightConnector1">
            <a:avLst/>
          </a:prstGeom>
          <a:noFill/>
          <a:ln w="9525" cap="flat" cmpd="sng">
            <a:solidFill>
              <a:schemeClr val="lt1"/>
            </a:solidFill>
            <a:prstDash val="solid"/>
            <a:round/>
            <a:headEnd type="none" w="med" len="med"/>
            <a:tailEnd type="none" w="med" len="med"/>
          </a:ln>
        </p:spPr>
      </p:cxnSp>
      <p:sp>
        <p:nvSpPr>
          <p:cNvPr id="245" name="Google Shape;245;p22"/>
          <p:cNvSpPr txBox="1"/>
          <p:nvPr/>
        </p:nvSpPr>
        <p:spPr>
          <a:xfrm>
            <a:off x="286375" y="769363"/>
            <a:ext cx="34611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 sz="1700" u="sng">
                <a:solidFill>
                  <a:schemeClr val="lt1"/>
                </a:solidFill>
                <a:latin typeface="Roboto Light"/>
                <a:ea typeface="Roboto Light"/>
                <a:cs typeface="Roboto Light"/>
                <a:sym typeface="Roboto Light"/>
              </a:rPr>
              <a:t>Web Application</a:t>
            </a:r>
            <a:endParaRPr sz="1700" u="sng">
              <a:solidFill>
                <a:schemeClr val="lt1"/>
              </a:solidFill>
              <a:latin typeface="Roboto Light"/>
              <a:ea typeface="Roboto Light"/>
              <a:cs typeface="Roboto Light"/>
              <a:sym typeface="Roboto Light"/>
            </a:endParaRPr>
          </a:p>
        </p:txBody>
      </p:sp>
      <p:grpSp>
        <p:nvGrpSpPr>
          <p:cNvPr id="246" name="Google Shape;246;p22"/>
          <p:cNvGrpSpPr/>
          <p:nvPr/>
        </p:nvGrpSpPr>
        <p:grpSpPr>
          <a:xfrm>
            <a:off x="4852070" y="1109962"/>
            <a:ext cx="3719214" cy="3528396"/>
            <a:chOff x="3802948" y="2529304"/>
            <a:chExt cx="7695457" cy="3289266"/>
          </a:xfrm>
        </p:grpSpPr>
        <p:sp>
          <p:nvSpPr>
            <p:cNvPr id="242" name="Google Shape;242;p22"/>
            <p:cNvSpPr/>
            <p:nvPr/>
          </p:nvSpPr>
          <p:spPr>
            <a:xfrm>
              <a:off x="3802948" y="2529304"/>
              <a:ext cx="2922600" cy="442500"/>
            </a:xfrm>
            <a:prstGeom prst="roundRect">
              <a:avLst>
                <a:gd name="adj" fmla="val 50000"/>
              </a:avLst>
            </a:prstGeom>
            <a:solidFill>
              <a:srgbClr val="29F7C8">
                <a:alpha val="8492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Dean</a:t>
              </a:r>
              <a:endParaRPr b="1">
                <a:solidFill>
                  <a:schemeClr val="dk1"/>
                </a:solidFill>
                <a:latin typeface="Roboto"/>
                <a:ea typeface="Roboto"/>
                <a:cs typeface="Roboto"/>
                <a:sym typeface="Roboto"/>
              </a:endParaRPr>
            </a:p>
          </p:txBody>
        </p:sp>
        <p:sp>
          <p:nvSpPr>
            <p:cNvPr id="244" name="Google Shape;244;p22"/>
            <p:cNvSpPr/>
            <p:nvPr/>
          </p:nvSpPr>
          <p:spPr>
            <a:xfrm>
              <a:off x="5497144" y="3428974"/>
              <a:ext cx="3322500" cy="565500"/>
            </a:xfrm>
            <a:prstGeom prst="roundRect">
              <a:avLst>
                <a:gd name="adj" fmla="val 50000"/>
              </a:avLst>
            </a:prstGeom>
            <a:solidFill>
              <a:srgbClr val="869FB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sz="1300" b="1">
                  <a:solidFill>
                    <a:schemeClr val="dk1"/>
                  </a:solidFill>
                  <a:latin typeface="Roboto"/>
                  <a:ea typeface="Roboto"/>
                  <a:cs typeface="Roboto"/>
                  <a:sym typeface="Roboto"/>
                </a:rPr>
                <a:t>Career Development Director</a:t>
              </a:r>
              <a:endParaRPr sz="1300" b="1">
                <a:solidFill>
                  <a:schemeClr val="dk1"/>
                </a:solidFill>
                <a:latin typeface="Roboto"/>
                <a:ea typeface="Roboto"/>
                <a:cs typeface="Roboto"/>
                <a:sym typeface="Roboto"/>
              </a:endParaRPr>
            </a:p>
          </p:txBody>
        </p:sp>
        <p:sp>
          <p:nvSpPr>
            <p:cNvPr id="247" name="Google Shape;247;p22"/>
            <p:cNvSpPr/>
            <p:nvPr/>
          </p:nvSpPr>
          <p:spPr>
            <a:xfrm>
              <a:off x="8575805" y="5376070"/>
              <a:ext cx="2922600" cy="442500"/>
            </a:xfrm>
            <a:prstGeom prst="roundRect">
              <a:avLst>
                <a:gd name="adj" fmla="val 50000"/>
              </a:avLst>
            </a:prstGeom>
            <a:solidFill>
              <a:srgbClr val="CFD9E0"/>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Faculty</a:t>
              </a:r>
              <a:endParaRPr b="1">
                <a:solidFill>
                  <a:schemeClr val="dk1"/>
                </a:solidFill>
                <a:latin typeface="Roboto"/>
                <a:ea typeface="Roboto"/>
                <a:cs typeface="Roboto"/>
                <a:sym typeface="Roboto"/>
              </a:endParaRPr>
            </a:p>
          </p:txBody>
        </p:sp>
        <p:sp>
          <p:nvSpPr>
            <p:cNvPr id="248" name="Google Shape;248;p22"/>
            <p:cNvSpPr/>
            <p:nvPr/>
          </p:nvSpPr>
          <p:spPr>
            <a:xfrm>
              <a:off x="7111338" y="4328689"/>
              <a:ext cx="2922600" cy="442500"/>
            </a:xfrm>
            <a:prstGeom prst="roundRect">
              <a:avLst>
                <a:gd name="adj" fmla="val 50000"/>
              </a:avLst>
            </a:prstGeom>
            <a:solidFill>
              <a:srgbClr val="AADDF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dk1"/>
                  </a:solidFill>
                  <a:latin typeface="Roboto"/>
                  <a:ea typeface="Roboto"/>
                  <a:cs typeface="Roboto"/>
                  <a:sym typeface="Roboto"/>
                </a:rPr>
                <a:t>Chairman</a:t>
              </a:r>
              <a:endParaRPr b="1">
                <a:solidFill>
                  <a:schemeClr val="dk1"/>
                </a:solidFill>
                <a:latin typeface="Roboto"/>
                <a:ea typeface="Roboto"/>
                <a:cs typeface="Roboto"/>
                <a:sym typeface="Roboto"/>
              </a:endParaRPr>
            </a:p>
          </p:txBody>
        </p:sp>
        <p:cxnSp>
          <p:nvCxnSpPr>
            <p:cNvPr id="249" name="Google Shape;249;p22"/>
            <p:cNvCxnSpPr>
              <a:stCxn id="242" idx="2"/>
              <a:endCxn id="244" idx="0"/>
            </p:cNvCxnSpPr>
            <p:nvPr/>
          </p:nvCxnSpPr>
          <p:spPr>
            <a:xfrm rot="-5400000" flipH="1">
              <a:off x="5982748" y="2253304"/>
              <a:ext cx="457200" cy="1894200"/>
            </a:xfrm>
            <a:prstGeom prst="bentConnector3">
              <a:avLst>
                <a:gd name="adj1" fmla="val 49997"/>
              </a:avLst>
            </a:prstGeom>
            <a:noFill/>
            <a:ln w="9525" cap="flat" cmpd="sng">
              <a:solidFill>
                <a:srgbClr val="C2C2C2"/>
              </a:solidFill>
              <a:prstDash val="solid"/>
              <a:round/>
              <a:headEnd type="none" w="sm" len="sm"/>
              <a:tailEnd type="none" w="sm" len="sm"/>
            </a:ln>
            <a:effectLst>
              <a:outerShdw blurRad="57150" dist="19050" dir="5400000" algn="bl" rotWithShape="0">
                <a:schemeClr val="dk1">
                  <a:alpha val="50000"/>
                </a:schemeClr>
              </a:outerShdw>
            </a:effectLst>
          </p:spPr>
        </p:cxnSp>
        <p:cxnSp>
          <p:nvCxnSpPr>
            <p:cNvPr id="250" name="Google Shape;250;p22"/>
            <p:cNvCxnSpPr>
              <a:stCxn id="244" idx="2"/>
              <a:endCxn id="248" idx="0"/>
            </p:cNvCxnSpPr>
            <p:nvPr/>
          </p:nvCxnSpPr>
          <p:spPr>
            <a:xfrm rot="-5400000" flipH="1">
              <a:off x="7698394" y="3454474"/>
              <a:ext cx="334200" cy="1414200"/>
            </a:xfrm>
            <a:prstGeom prst="bentConnector3">
              <a:avLst>
                <a:gd name="adj1" fmla="val 50002"/>
              </a:avLst>
            </a:prstGeom>
            <a:noFill/>
            <a:ln w="9525" cap="flat" cmpd="sng">
              <a:solidFill>
                <a:srgbClr val="C2C2C2"/>
              </a:solidFill>
              <a:prstDash val="solid"/>
              <a:round/>
              <a:headEnd type="none" w="sm" len="sm"/>
              <a:tailEnd type="none" w="sm" len="sm"/>
            </a:ln>
            <a:effectLst>
              <a:outerShdw blurRad="57150" dist="19050" dir="5400000" algn="bl" rotWithShape="0">
                <a:schemeClr val="dk1">
                  <a:alpha val="50000"/>
                </a:schemeClr>
              </a:outerShdw>
            </a:effectLst>
          </p:spPr>
        </p:cxnSp>
        <p:cxnSp>
          <p:nvCxnSpPr>
            <p:cNvPr id="251" name="Google Shape;251;p22"/>
            <p:cNvCxnSpPr>
              <a:stCxn id="247" idx="0"/>
              <a:endCxn id="248" idx="2"/>
            </p:cNvCxnSpPr>
            <p:nvPr/>
          </p:nvCxnSpPr>
          <p:spPr>
            <a:xfrm rot="5400000" flipH="1">
              <a:off x="9002405" y="4341370"/>
              <a:ext cx="604800" cy="1464600"/>
            </a:xfrm>
            <a:prstGeom prst="bentConnector3">
              <a:avLst>
                <a:gd name="adj1" fmla="val 50007"/>
              </a:avLst>
            </a:prstGeom>
            <a:noFill/>
            <a:ln w="9525" cap="flat" cmpd="sng">
              <a:solidFill>
                <a:srgbClr val="C2C2C2"/>
              </a:solidFill>
              <a:prstDash val="solid"/>
              <a:round/>
              <a:headEnd type="none" w="sm" len="sm"/>
              <a:tailEnd type="none" w="sm" len="sm"/>
            </a:ln>
            <a:effectLst>
              <a:outerShdw blurRad="57150" dist="19050" dir="5400000" algn="bl" rotWithShape="0">
                <a:schemeClr val="dk1">
                  <a:alpha val="50000"/>
                </a:schemeClr>
              </a:outerShdw>
            </a:effectLst>
          </p:spPr>
        </p:cxnSp>
      </p:grpSp>
      <p:cxnSp>
        <p:nvCxnSpPr>
          <p:cNvPr id="252" name="Google Shape;252;p22"/>
          <p:cNvCxnSpPr/>
          <p:nvPr/>
        </p:nvCxnSpPr>
        <p:spPr>
          <a:xfrm>
            <a:off x="423825" y="663625"/>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Key User Requirements Reminder</a:t>
            </a:r>
            <a:endParaRPr/>
          </a:p>
        </p:txBody>
      </p:sp>
      <p:sp>
        <p:nvSpPr>
          <p:cNvPr id="258" name="Google Shape;258;p23"/>
          <p:cNvSpPr txBox="1">
            <a:spLocks noGrp="1"/>
          </p:cNvSpPr>
          <p:nvPr>
            <p:ph type="subTitle" idx="1"/>
          </p:nvPr>
        </p:nvSpPr>
        <p:spPr>
          <a:xfrm>
            <a:off x="6352400" y="3712775"/>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Visualize and filter stored student data for analysis</a:t>
            </a:r>
            <a:endParaRPr>
              <a:solidFill>
                <a:schemeClr val="accent1"/>
              </a:solidFill>
            </a:endParaRPr>
          </a:p>
        </p:txBody>
      </p:sp>
      <p:sp>
        <p:nvSpPr>
          <p:cNvPr id="259" name="Google Shape;259;p23"/>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02</a:t>
            </a:r>
            <a:endParaRPr>
              <a:solidFill>
                <a:schemeClr val="accent1"/>
              </a:solidFill>
            </a:endParaRPr>
          </a:p>
        </p:txBody>
      </p:sp>
      <p:sp>
        <p:nvSpPr>
          <p:cNvPr id="260" name="Google Shape;260;p23"/>
          <p:cNvSpPr txBox="1">
            <a:spLocks noGrp="1"/>
          </p:cNvSpPr>
          <p:nvPr>
            <p:ph type="subTitle" idx="3"/>
          </p:nvPr>
        </p:nvSpPr>
        <p:spPr>
          <a:xfrm>
            <a:off x="830075" y="2121575"/>
            <a:ext cx="18894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Only provide access for authorized users</a:t>
            </a:r>
            <a:endParaRPr>
              <a:solidFill>
                <a:schemeClr val="accent1"/>
              </a:solidFill>
            </a:endParaRPr>
          </a:p>
        </p:txBody>
      </p:sp>
      <p:sp>
        <p:nvSpPr>
          <p:cNvPr id="261" name="Google Shape;261;p23"/>
          <p:cNvSpPr txBox="1">
            <a:spLocks noGrp="1"/>
          </p:cNvSpPr>
          <p:nvPr>
            <p:ph type="title" idx="4"/>
          </p:nvPr>
        </p:nvSpPr>
        <p:spPr>
          <a:xfrm>
            <a:off x="5167113" y="34287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62" name="Google Shape;262;p23"/>
          <p:cNvSpPr txBox="1">
            <a:spLocks noGrp="1"/>
          </p:cNvSpPr>
          <p:nvPr>
            <p:ph type="subTitle" idx="7"/>
          </p:nvPr>
        </p:nvSpPr>
        <p:spPr>
          <a:xfrm>
            <a:off x="6392050" y="2121588"/>
            <a:ext cx="20100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accent1"/>
                </a:solidFill>
              </a:rPr>
              <a:t>Efficiently grab and store fetch Student data from Linkedin, and imported CSVs</a:t>
            </a:r>
            <a:endParaRPr>
              <a:solidFill>
                <a:schemeClr val="accent1"/>
              </a:solidFill>
            </a:endParaRPr>
          </a:p>
        </p:txBody>
      </p:sp>
      <p:sp>
        <p:nvSpPr>
          <p:cNvPr id="263" name="Google Shape;263;p23"/>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64" name="Google Shape;264;p23"/>
          <p:cNvSpPr txBox="1">
            <a:spLocks noGrp="1"/>
          </p:cNvSpPr>
          <p:nvPr>
            <p:ph type="subTitle" idx="9"/>
          </p:nvPr>
        </p:nvSpPr>
        <p:spPr>
          <a:xfrm>
            <a:off x="725738" y="36256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Unique profiles for each stored student that shows notable professional milestones</a:t>
            </a:r>
            <a:endParaRPr>
              <a:solidFill>
                <a:schemeClr val="accent1"/>
              </a:solidFill>
            </a:endParaRPr>
          </a:p>
        </p:txBody>
      </p:sp>
      <p:sp>
        <p:nvSpPr>
          <p:cNvPr id="265" name="Google Shape;265;p23"/>
          <p:cNvSpPr txBox="1">
            <a:spLocks noGrp="1"/>
          </p:cNvSpPr>
          <p:nvPr>
            <p:ph type="title" idx="13"/>
          </p:nvPr>
        </p:nvSpPr>
        <p:spPr>
          <a:xfrm>
            <a:off x="2827563" y="3376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66" name="Google Shape;266;p23"/>
          <p:cNvSpPr txBox="1">
            <a:spLocks noGrp="1"/>
          </p:cNvSpPr>
          <p:nvPr>
            <p:ph type="ctrTitle" idx="16"/>
          </p:nvPr>
        </p:nvSpPr>
        <p:spPr>
          <a:xfrm>
            <a:off x="6359038" y="20284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Efficient Student </a:t>
            </a:r>
            <a:endParaRPr/>
          </a:p>
          <a:p>
            <a:pPr marL="0" lvl="0" indent="0" algn="l" rtl="0">
              <a:spcBef>
                <a:spcPts val="0"/>
              </a:spcBef>
              <a:spcAft>
                <a:spcPts val="0"/>
              </a:spcAft>
              <a:buNone/>
            </a:pPr>
            <a:r>
              <a:rPr lang="es"/>
              <a:t>Data Fetcher</a:t>
            </a:r>
            <a:endParaRPr/>
          </a:p>
        </p:txBody>
      </p:sp>
      <p:sp>
        <p:nvSpPr>
          <p:cNvPr id="267" name="Google Shape;267;p23"/>
          <p:cNvSpPr txBox="1">
            <a:spLocks noGrp="1"/>
          </p:cNvSpPr>
          <p:nvPr>
            <p:ph type="ctrTitle" idx="17"/>
          </p:nvPr>
        </p:nvSpPr>
        <p:spPr>
          <a:xfrm>
            <a:off x="643475" y="35539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Searchable</a:t>
            </a:r>
            <a:endParaRPr/>
          </a:p>
          <a:p>
            <a:pPr marL="0" lvl="0" indent="0" algn="r" rtl="0">
              <a:spcBef>
                <a:spcPts val="0"/>
              </a:spcBef>
              <a:spcAft>
                <a:spcPts val="0"/>
              </a:spcAft>
              <a:buClr>
                <a:schemeClr val="dk1"/>
              </a:buClr>
              <a:buSzPts val="1100"/>
              <a:buFont typeface="Arial"/>
              <a:buNone/>
            </a:pPr>
            <a:r>
              <a:rPr lang="es"/>
              <a:t> Student Profiles</a:t>
            </a:r>
            <a:endParaRPr/>
          </a:p>
        </p:txBody>
      </p:sp>
      <p:sp>
        <p:nvSpPr>
          <p:cNvPr id="268" name="Google Shape;268;p23"/>
          <p:cNvSpPr txBox="1">
            <a:spLocks noGrp="1"/>
          </p:cNvSpPr>
          <p:nvPr>
            <p:ph type="ctrTitle" idx="19"/>
          </p:nvPr>
        </p:nvSpPr>
        <p:spPr>
          <a:xfrm>
            <a:off x="6365688" y="3605788"/>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Data Visualization</a:t>
            </a:r>
            <a:endParaRPr/>
          </a:p>
        </p:txBody>
      </p:sp>
      <p:sp>
        <p:nvSpPr>
          <p:cNvPr id="269" name="Google Shape;269;p23"/>
          <p:cNvSpPr txBox="1">
            <a:spLocks noGrp="1"/>
          </p:cNvSpPr>
          <p:nvPr>
            <p:ph type="ctrTitle" idx="20"/>
          </p:nvPr>
        </p:nvSpPr>
        <p:spPr>
          <a:xfrm>
            <a:off x="692738" y="202842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User Authentication</a:t>
            </a:r>
            <a:endParaRPr/>
          </a:p>
        </p:txBody>
      </p:sp>
      <p:grpSp>
        <p:nvGrpSpPr>
          <p:cNvPr id="270" name="Google Shape;270;p23"/>
          <p:cNvGrpSpPr/>
          <p:nvPr/>
        </p:nvGrpSpPr>
        <p:grpSpPr>
          <a:xfrm>
            <a:off x="5214381" y="2031150"/>
            <a:ext cx="428915" cy="426116"/>
            <a:chOff x="6226275" y="3911538"/>
            <a:chExt cx="900325" cy="894450"/>
          </a:xfrm>
        </p:grpSpPr>
        <p:sp>
          <p:nvSpPr>
            <p:cNvPr id="271" name="Google Shape;271;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23"/>
          <p:cNvSpPr/>
          <p:nvPr/>
        </p:nvSpPr>
        <p:spPr>
          <a:xfrm>
            <a:off x="3461106" y="353918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23"/>
          <p:cNvGrpSpPr/>
          <p:nvPr/>
        </p:nvGrpSpPr>
        <p:grpSpPr>
          <a:xfrm>
            <a:off x="3459095" y="2028414"/>
            <a:ext cx="432964" cy="431586"/>
            <a:chOff x="5812000" y="2553488"/>
            <a:chExt cx="769850" cy="767400"/>
          </a:xfrm>
        </p:grpSpPr>
        <p:sp>
          <p:nvSpPr>
            <p:cNvPr id="281" name="Google Shape;281;p23"/>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3"/>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23"/>
          <p:cNvSpPr/>
          <p:nvPr/>
        </p:nvSpPr>
        <p:spPr>
          <a:xfrm>
            <a:off x="5190750" y="3612581"/>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88" name="Google Shape;288;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
        <p:nvSpPr>
          <p:cNvPr id="289" name="Google Shape;289;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6</a:t>
            </a:fld>
            <a:endParaRPr/>
          </a:p>
        </p:txBody>
      </p:sp>
      <p:sp>
        <p:nvSpPr>
          <p:cNvPr id="290" name="Google Shape;290;p23"/>
          <p:cNvSpPr txBox="1"/>
          <p:nvPr/>
        </p:nvSpPr>
        <p:spPr>
          <a:xfrm>
            <a:off x="-1741050" y="11375"/>
            <a:ext cx="6554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boto Light"/>
              <a:ea typeface="Roboto Light"/>
              <a:cs typeface="Roboto Light"/>
              <a:sym typeface="Roboto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4"/>
          <p:cNvSpPr txBox="1">
            <a:spLocks noGrp="1"/>
          </p:cNvSpPr>
          <p:nvPr>
            <p:ph type="ctrTitle"/>
          </p:nvPr>
        </p:nvSpPr>
        <p:spPr>
          <a:xfrm>
            <a:off x="6399750" y="2821700"/>
            <a:ext cx="2333100" cy="258900"/>
          </a:xfrm>
          <a:prstGeom prst="rect">
            <a:avLst/>
          </a:prstGeom>
        </p:spPr>
        <p:txBody>
          <a:bodyPr spcFirstLastPara="1" wrap="square" lIns="91425" tIns="91425" rIns="91425" bIns="91425" anchor="b" anchorCtr="0">
            <a:noAutofit/>
          </a:bodyPr>
          <a:lstStyle/>
          <a:p>
            <a:pPr marL="457200" lvl="0" indent="-317500" algn="l" rtl="0">
              <a:spcBef>
                <a:spcPts val="0"/>
              </a:spcBef>
              <a:spcAft>
                <a:spcPts val="0"/>
              </a:spcAft>
              <a:buSzPts val="1400"/>
              <a:buFont typeface="Roboto"/>
              <a:buChar char="●"/>
            </a:pPr>
            <a:r>
              <a:rPr lang="es" sz="1400">
                <a:latin typeface="Roboto"/>
                <a:ea typeface="Roboto"/>
                <a:cs typeface="Roboto"/>
                <a:sym typeface="Roboto"/>
              </a:rPr>
              <a:t>Data Visualization</a:t>
            </a:r>
            <a:endParaRPr sz="1400">
              <a:latin typeface="Roboto"/>
              <a:ea typeface="Roboto"/>
              <a:cs typeface="Roboto"/>
              <a:sym typeface="Roboto"/>
            </a:endParaRPr>
          </a:p>
          <a:p>
            <a:pPr marL="457200" lvl="0" indent="-304800" algn="l" rtl="0">
              <a:spcBef>
                <a:spcPts val="0"/>
              </a:spcBef>
              <a:spcAft>
                <a:spcPts val="0"/>
              </a:spcAft>
              <a:buSzPts val="1200"/>
              <a:buFont typeface="Roboto"/>
              <a:buChar char="●"/>
            </a:pPr>
            <a:r>
              <a:rPr lang="es" sz="1400">
                <a:latin typeface="Roboto"/>
                <a:ea typeface="Roboto"/>
                <a:cs typeface="Roboto"/>
                <a:sym typeface="Roboto"/>
              </a:rPr>
              <a:t>Accessibility</a:t>
            </a:r>
            <a:r>
              <a:rPr lang="es" sz="1200">
                <a:latin typeface="Roboto"/>
                <a:ea typeface="Roboto"/>
                <a:cs typeface="Roboto"/>
                <a:sym typeface="Roboto"/>
              </a:rPr>
              <a:t> </a:t>
            </a:r>
            <a:endParaRPr sz="1200">
              <a:latin typeface="Roboto"/>
              <a:ea typeface="Roboto"/>
              <a:cs typeface="Roboto"/>
              <a:sym typeface="Roboto"/>
            </a:endParaRPr>
          </a:p>
        </p:txBody>
      </p:sp>
      <p:sp>
        <p:nvSpPr>
          <p:cNvPr id="296" name="Google Shape;296;p24"/>
          <p:cNvSpPr txBox="1">
            <a:spLocks noGrp="1"/>
          </p:cNvSpPr>
          <p:nvPr>
            <p:ph type="title" idx="4"/>
          </p:nvPr>
        </p:nvSpPr>
        <p:spPr>
          <a:xfrm>
            <a:off x="6399750" y="1997963"/>
            <a:ext cx="2333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700">
                <a:solidFill>
                  <a:schemeClr val="accent1"/>
                </a:solidFill>
              </a:rPr>
              <a:t>Front Web Application</a:t>
            </a:r>
            <a:endParaRPr sz="1700">
              <a:solidFill>
                <a:schemeClr val="accent1"/>
              </a:solidFill>
            </a:endParaRPr>
          </a:p>
        </p:txBody>
      </p:sp>
      <p:sp>
        <p:nvSpPr>
          <p:cNvPr id="297" name="Google Shape;297;p24"/>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Architecture</a:t>
            </a:r>
            <a:endParaRPr/>
          </a:p>
        </p:txBody>
      </p:sp>
      <p:sp>
        <p:nvSpPr>
          <p:cNvPr id="298" name="Google Shape;298;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7</a:t>
            </a:fld>
            <a:endParaRPr/>
          </a:p>
        </p:txBody>
      </p:sp>
      <p:cxnSp>
        <p:nvCxnSpPr>
          <p:cNvPr id="300" name="Google Shape;300;p2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01" name="Google Shape;301;p24"/>
          <p:cNvSpPr txBox="1">
            <a:spLocks noGrp="1"/>
          </p:cNvSpPr>
          <p:nvPr>
            <p:ph type="ctrTitle"/>
          </p:nvPr>
        </p:nvSpPr>
        <p:spPr>
          <a:xfrm>
            <a:off x="6399750" y="3744125"/>
            <a:ext cx="2333100" cy="258900"/>
          </a:xfrm>
          <a:prstGeom prst="rect">
            <a:avLst/>
          </a:prstGeom>
        </p:spPr>
        <p:txBody>
          <a:bodyPr spcFirstLastPara="1" wrap="square" lIns="91425" tIns="91425" rIns="91425" bIns="91425" anchor="b" anchorCtr="0">
            <a:noAutofit/>
          </a:bodyPr>
          <a:lstStyle/>
          <a:p>
            <a:pPr marL="457200" lvl="0" indent="-317500" algn="l" rtl="0">
              <a:spcBef>
                <a:spcPts val="0"/>
              </a:spcBef>
              <a:spcAft>
                <a:spcPts val="0"/>
              </a:spcAft>
              <a:buSzPts val="1400"/>
              <a:buFont typeface="Roboto"/>
              <a:buChar char="●"/>
            </a:pPr>
            <a:r>
              <a:rPr lang="es" sz="1400">
                <a:latin typeface="Roboto"/>
                <a:ea typeface="Roboto"/>
                <a:cs typeface="Roboto"/>
                <a:sym typeface="Roboto"/>
              </a:rPr>
              <a:t>Data Retrieval </a:t>
            </a:r>
            <a:endParaRPr sz="1400">
              <a:latin typeface="Roboto"/>
              <a:ea typeface="Roboto"/>
              <a:cs typeface="Roboto"/>
              <a:sym typeface="Roboto"/>
            </a:endParaRPr>
          </a:p>
          <a:p>
            <a:pPr marL="457200" lvl="0" indent="-317500" algn="l" rtl="0">
              <a:spcBef>
                <a:spcPts val="0"/>
              </a:spcBef>
              <a:spcAft>
                <a:spcPts val="0"/>
              </a:spcAft>
              <a:buSzPts val="1400"/>
              <a:buFont typeface="Roboto"/>
              <a:buChar char="●"/>
            </a:pPr>
            <a:r>
              <a:rPr lang="es" sz="1400">
                <a:latin typeface="Roboto"/>
                <a:ea typeface="Roboto"/>
                <a:cs typeface="Roboto"/>
                <a:sym typeface="Roboto"/>
              </a:rPr>
              <a:t>Secure Login</a:t>
            </a:r>
            <a:endParaRPr sz="1400">
              <a:latin typeface="Roboto"/>
              <a:ea typeface="Roboto"/>
              <a:cs typeface="Roboto"/>
              <a:sym typeface="Roboto"/>
            </a:endParaRPr>
          </a:p>
        </p:txBody>
      </p:sp>
      <p:sp>
        <p:nvSpPr>
          <p:cNvPr id="302" name="Google Shape;302;p24"/>
          <p:cNvSpPr txBox="1">
            <a:spLocks noGrp="1"/>
          </p:cNvSpPr>
          <p:nvPr>
            <p:ph type="title" idx="4"/>
          </p:nvPr>
        </p:nvSpPr>
        <p:spPr>
          <a:xfrm>
            <a:off x="6436750" y="2913013"/>
            <a:ext cx="2333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700">
                <a:solidFill>
                  <a:schemeClr val="accent1"/>
                </a:solidFill>
              </a:rPr>
              <a:t>Back End System</a:t>
            </a:r>
            <a:endParaRPr sz="1700">
              <a:solidFill>
                <a:schemeClr val="accent1"/>
              </a:solidFill>
            </a:endParaRPr>
          </a:p>
        </p:txBody>
      </p:sp>
      <p:pic>
        <p:nvPicPr>
          <p:cNvPr id="3" name="Picture 2" descr="Diagram&#10;&#10;Description automatically generated">
            <a:extLst>
              <a:ext uri="{FF2B5EF4-FFF2-40B4-BE49-F238E27FC236}">
                <a16:creationId xmlns:a16="http://schemas.microsoft.com/office/drawing/2014/main" id="{6CFBF850-6E4B-603D-E13D-3E9E930FD2E2}"/>
              </a:ext>
            </a:extLst>
          </p:cNvPr>
          <p:cNvPicPr>
            <a:picLocks noChangeAspect="1"/>
          </p:cNvPicPr>
          <p:nvPr/>
        </p:nvPicPr>
        <p:blipFill>
          <a:blip r:embed="rId3"/>
          <a:stretch>
            <a:fillRect/>
          </a:stretch>
        </p:blipFill>
        <p:spPr>
          <a:xfrm>
            <a:off x="311700" y="1536886"/>
            <a:ext cx="6056109" cy="308742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5"/>
          <p:cNvSpPr txBox="1">
            <a:spLocks noGrp="1"/>
          </p:cNvSpPr>
          <p:nvPr>
            <p:ph type="ctrTitle" idx="7"/>
          </p:nvPr>
        </p:nvSpPr>
        <p:spPr>
          <a:xfrm>
            <a:off x="312651" y="643955"/>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Prototype Review</a:t>
            </a:r>
            <a:endParaRPr dirty="0"/>
          </a:p>
        </p:txBody>
      </p:sp>
      <p:sp>
        <p:nvSpPr>
          <p:cNvPr id="308" name="Google Shape;308;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8</a:t>
            </a:fld>
            <a:endParaRPr/>
          </a:p>
        </p:txBody>
      </p:sp>
      <p:cxnSp>
        <p:nvCxnSpPr>
          <p:cNvPr id="309" name="Google Shape;309;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19" name="Google Shape;366;p26">
            <a:extLst>
              <a:ext uri="{FF2B5EF4-FFF2-40B4-BE49-F238E27FC236}">
                <a16:creationId xmlns:a16="http://schemas.microsoft.com/office/drawing/2014/main" id="{6DF4CA30-A061-4D5B-A4D5-4A6110C32B43}"/>
              </a:ext>
            </a:extLst>
          </p:cNvPr>
          <p:cNvSpPr/>
          <p:nvPr/>
        </p:nvSpPr>
        <p:spPr>
          <a:xfrm>
            <a:off x="3599546" y="14713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20" name="Google Shape;367;p26">
            <a:extLst>
              <a:ext uri="{FF2B5EF4-FFF2-40B4-BE49-F238E27FC236}">
                <a16:creationId xmlns:a16="http://schemas.microsoft.com/office/drawing/2014/main" id="{7F9F20C9-565E-4F57-893A-EF243B2682A9}"/>
              </a:ext>
            </a:extLst>
          </p:cNvPr>
          <p:cNvSpPr/>
          <p:nvPr/>
        </p:nvSpPr>
        <p:spPr>
          <a:xfrm>
            <a:off x="3063946" y="1449938"/>
            <a:ext cx="423900" cy="423900"/>
          </a:xfrm>
          <a:prstGeom prst="ellipse">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21" name="Google Shape;368;p26">
            <a:extLst>
              <a:ext uri="{FF2B5EF4-FFF2-40B4-BE49-F238E27FC236}">
                <a16:creationId xmlns:a16="http://schemas.microsoft.com/office/drawing/2014/main" id="{5354D564-B827-412E-8A90-84CA50694BBC}"/>
              </a:ext>
            </a:extLst>
          </p:cNvPr>
          <p:cNvSpPr/>
          <p:nvPr/>
        </p:nvSpPr>
        <p:spPr>
          <a:xfrm>
            <a:off x="3177234" y="15637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dk1"/>
              </a:solidFill>
            </a:endParaRPr>
          </a:p>
        </p:txBody>
      </p:sp>
      <p:sp>
        <p:nvSpPr>
          <p:cNvPr id="22" name="Google Shape;369;p26">
            <a:extLst>
              <a:ext uri="{FF2B5EF4-FFF2-40B4-BE49-F238E27FC236}">
                <a16:creationId xmlns:a16="http://schemas.microsoft.com/office/drawing/2014/main" id="{5853D834-6F64-4DC6-91FA-7F40F7C18DD2}"/>
              </a:ext>
            </a:extLst>
          </p:cNvPr>
          <p:cNvSpPr txBox="1"/>
          <p:nvPr/>
        </p:nvSpPr>
        <p:spPr>
          <a:xfrm>
            <a:off x="4073871" y="1467725"/>
            <a:ext cx="1281000" cy="40020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r>
              <a:rPr lang="es" dirty="0">
                <a:solidFill>
                  <a:schemeClr val="dk1"/>
                </a:solidFill>
                <a:latin typeface="Roboto Light"/>
                <a:ea typeface="Roboto Light"/>
                <a:cs typeface="Roboto Light"/>
                <a:sym typeface="Roboto Light"/>
              </a:rPr>
              <a:t>User Login</a:t>
            </a:r>
            <a:endParaRPr dirty="0">
              <a:solidFill>
                <a:schemeClr val="dk1"/>
              </a:solidFill>
              <a:latin typeface="Roboto Light"/>
              <a:ea typeface="Roboto Light"/>
              <a:cs typeface="Roboto Light"/>
              <a:sym typeface="Roboto Light"/>
            </a:endParaRPr>
          </a:p>
        </p:txBody>
      </p:sp>
      <p:grpSp>
        <p:nvGrpSpPr>
          <p:cNvPr id="6" name="Group 5">
            <a:extLst>
              <a:ext uri="{FF2B5EF4-FFF2-40B4-BE49-F238E27FC236}">
                <a16:creationId xmlns:a16="http://schemas.microsoft.com/office/drawing/2014/main" id="{3F134A07-4E56-4AB6-B201-CBCE375D542E}"/>
              </a:ext>
            </a:extLst>
          </p:cNvPr>
          <p:cNvGrpSpPr/>
          <p:nvPr/>
        </p:nvGrpSpPr>
        <p:grpSpPr>
          <a:xfrm>
            <a:off x="526351" y="3357165"/>
            <a:ext cx="2862100" cy="423900"/>
            <a:chOff x="2014875" y="2411963"/>
            <a:chExt cx="2862100" cy="423900"/>
          </a:xfrm>
        </p:grpSpPr>
        <p:sp>
          <p:nvSpPr>
            <p:cNvPr id="23" name="Google Shape;370;p26">
              <a:extLst>
                <a:ext uri="{FF2B5EF4-FFF2-40B4-BE49-F238E27FC236}">
                  <a16:creationId xmlns:a16="http://schemas.microsoft.com/office/drawing/2014/main" id="{1A589C0F-33D5-48DA-ABE3-CA4876AAD6A7}"/>
                </a:ext>
              </a:extLst>
            </p:cNvPr>
            <p:cNvSpPr/>
            <p:nvPr/>
          </p:nvSpPr>
          <p:spPr>
            <a:xfrm>
              <a:off x="2550475" y="2433413"/>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24" name="Google Shape;371;p26">
              <a:extLst>
                <a:ext uri="{FF2B5EF4-FFF2-40B4-BE49-F238E27FC236}">
                  <a16:creationId xmlns:a16="http://schemas.microsoft.com/office/drawing/2014/main" id="{6F6C14D5-BDBB-4AEC-8886-84358703FB1B}"/>
                </a:ext>
              </a:extLst>
            </p:cNvPr>
            <p:cNvSpPr/>
            <p:nvPr/>
          </p:nvSpPr>
          <p:spPr>
            <a:xfrm>
              <a:off x="2014875" y="2411963"/>
              <a:ext cx="423900" cy="423900"/>
            </a:xfrm>
            <a:prstGeom prst="ellipse">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26" name="Google Shape;373;p26">
              <a:extLst>
                <a:ext uri="{FF2B5EF4-FFF2-40B4-BE49-F238E27FC236}">
                  <a16:creationId xmlns:a16="http://schemas.microsoft.com/office/drawing/2014/main" id="{E137D932-3083-4335-B740-DCA2C62F9250}"/>
                </a:ext>
              </a:extLst>
            </p:cNvPr>
            <p:cNvSpPr txBox="1"/>
            <p:nvPr/>
          </p:nvSpPr>
          <p:spPr>
            <a:xfrm>
              <a:off x="2675300" y="2423825"/>
              <a:ext cx="1980000" cy="40020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r>
                <a:rPr lang="es" dirty="0">
                  <a:solidFill>
                    <a:schemeClr val="dk1"/>
                  </a:solidFill>
                  <a:latin typeface="Roboto Light"/>
                  <a:ea typeface="Roboto Light"/>
                  <a:cs typeface="Roboto Light"/>
                  <a:sym typeface="Roboto Light"/>
                </a:rPr>
                <a:t>Student Searching</a:t>
              </a:r>
              <a:endParaRPr dirty="0">
                <a:solidFill>
                  <a:schemeClr val="dk1"/>
                </a:solidFill>
                <a:latin typeface="Roboto Light"/>
                <a:ea typeface="Roboto Light"/>
                <a:cs typeface="Roboto Light"/>
                <a:sym typeface="Roboto Light"/>
              </a:endParaRPr>
            </a:p>
          </p:txBody>
        </p:sp>
      </p:grpSp>
      <p:grpSp>
        <p:nvGrpSpPr>
          <p:cNvPr id="50" name="Group 49">
            <a:extLst>
              <a:ext uri="{FF2B5EF4-FFF2-40B4-BE49-F238E27FC236}">
                <a16:creationId xmlns:a16="http://schemas.microsoft.com/office/drawing/2014/main" id="{3B51B042-D78F-4F7B-BBDD-09BA7E53FE5F}"/>
              </a:ext>
            </a:extLst>
          </p:cNvPr>
          <p:cNvGrpSpPr/>
          <p:nvPr/>
        </p:nvGrpSpPr>
        <p:grpSpPr>
          <a:xfrm>
            <a:off x="3063946" y="2452294"/>
            <a:ext cx="2862100" cy="423900"/>
            <a:chOff x="5234229" y="2313822"/>
            <a:chExt cx="2862100" cy="423900"/>
          </a:xfrm>
        </p:grpSpPr>
        <p:sp>
          <p:nvSpPr>
            <p:cNvPr id="27" name="Google Shape;374;p26">
              <a:extLst>
                <a:ext uri="{FF2B5EF4-FFF2-40B4-BE49-F238E27FC236}">
                  <a16:creationId xmlns:a16="http://schemas.microsoft.com/office/drawing/2014/main" id="{6A3EF29A-D7E6-451D-8B1B-3D87A642B56C}"/>
                </a:ext>
              </a:extLst>
            </p:cNvPr>
            <p:cNvSpPr/>
            <p:nvPr/>
          </p:nvSpPr>
          <p:spPr>
            <a:xfrm>
              <a:off x="5769829" y="2335272"/>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28" name="Google Shape;375;p26">
              <a:extLst>
                <a:ext uri="{FF2B5EF4-FFF2-40B4-BE49-F238E27FC236}">
                  <a16:creationId xmlns:a16="http://schemas.microsoft.com/office/drawing/2014/main" id="{127890D3-415B-4EC5-9577-8DCEE866B244}"/>
                </a:ext>
              </a:extLst>
            </p:cNvPr>
            <p:cNvSpPr/>
            <p:nvPr/>
          </p:nvSpPr>
          <p:spPr>
            <a:xfrm>
              <a:off x="5234229" y="2313822"/>
              <a:ext cx="423900" cy="423900"/>
            </a:xfrm>
            <a:prstGeom prst="ellipse">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30" name="Google Shape;377;p26">
              <a:extLst>
                <a:ext uri="{FF2B5EF4-FFF2-40B4-BE49-F238E27FC236}">
                  <a16:creationId xmlns:a16="http://schemas.microsoft.com/office/drawing/2014/main" id="{D5E80E9B-4BB8-4332-938E-70AF00C07695}"/>
                </a:ext>
              </a:extLst>
            </p:cNvPr>
            <p:cNvSpPr txBox="1"/>
            <p:nvPr/>
          </p:nvSpPr>
          <p:spPr>
            <a:xfrm>
              <a:off x="6033104" y="2325684"/>
              <a:ext cx="1703100" cy="40020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Clr>
                  <a:schemeClr val="dk1"/>
                </a:buClr>
                <a:buSzPts val="1100"/>
                <a:buFont typeface="Arial"/>
                <a:buNone/>
              </a:pPr>
              <a:r>
                <a:rPr lang="es" dirty="0">
                  <a:solidFill>
                    <a:schemeClr val="dk1"/>
                  </a:solidFill>
                  <a:latin typeface="Roboto Light"/>
                  <a:ea typeface="Roboto Light"/>
                  <a:cs typeface="Roboto Light"/>
                  <a:sym typeface="Roboto Light"/>
                </a:rPr>
                <a:t>Student Upload</a:t>
              </a:r>
              <a:endParaRPr dirty="0">
                <a:solidFill>
                  <a:schemeClr val="dk1"/>
                </a:solidFill>
                <a:latin typeface="Roboto Light"/>
                <a:ea typeface="Roboto Light"/>
                <a:cs typeface="Roboto Light"/>
                <a:sym typeface="Roboto Light"/>
              </a:endParaRPr>
            </a:p>
          </p:txBody>
        </p:sp>
      </p:grpSp>
      <p:sp>
        <p:nvSpPr>
          <p:cNvPr id="42" name="Google Shape;374;p26">
            <a:extLst>
              <a:ext uri="{FF2B5EF4-FFF2-40B4-BE49-F238E27FC236}">
                <a16:creationId xmlns:a16="http://schemas.microsoft.com/office/drawing/2014/main" id="{742EC948-C5DD-4678-8535-584CF91D24FA}"/>
              </a:ext>
            </a:extLst>
          </p:cNvPr>
          <p:cNvSpPr/>
          <p:nvPr/>
        </p:nvSpPr>
        <p:spPr>
          <a:xfrm>
            <a:off x="6265658" y="337890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43" name="Google Shape;375;p26">
            <a:extLst>
              <a:ext uri="{FF2B5EF4-FFF2-40B4-BE49-F238E27FC236}">
                <a16:creationId xmlns:a16="http://schemas.microsoft.com/office/drawing/2014/main" id="{57B0A3CD-7841-4E28-85E6-CFB2E17CA75C}"/>
              </a:ext>
            </a:extLst>
          </p:cNvPr>
          <p:cNvSpPr/>
          <p:nvPr/>
        </p:nvSpPr>
        <p:spPr>
          <a:xfrm>
            <a:off x="5730058" y="3357458"/>
            <a:ext cx="423900" cy="423900"/>
          </a:xfrm>
          <a:prstGeom prst="ellipse">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45" name="Google Shape;377;p26">
            <a:extLst>
              <a:ext uri="{FF2B5EF4-FFF2-40B4-BE49-F238E27FC236}">
                <a16:creationId xmlns:a16="http://schemas.microsoft.com/office/drawing/2014/main" id="{A401598A-2796-491F-8088-5E58DA7D26D3}"/>
              </a:ext>
            </a:extLst>
          </p:cNvPr>
          <p:cNvSpPr txBox="1"/>
          <p:nvPr/>
        </p:nvSpPr>
        <p:spPr>
          <a:xfrm>
            <a:off x="6528933" y="3369320"/>
            <a:ext cx="1703100" cy="40020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Clr>
                <a:schemeClr val="dk1"/>
              </a:buClr>
              <a:buSzPts val="1100"/>
              <a:buFont typeface="Arial"/>
              <a:buNone/>
            </a:pPr>
            <a:r>
              <a:rPr lang="es" dirty="0">
                <a:solidFill>
                  <a:schemeClr val="dk1"/>
                </a:solidFill>
                <a:latin typeface="Roboto Light"/>
                <a:ea typeface="Roboto Light"/>
                <a:cs typeface="Roboto Light"/>
                <a:sym typeface="Roboto Light"/>
              </a:rPr>
              <a:t>Student Dashboard</a:t>
            </a:r>
            <a:endParaRPr dirty="0">
              <a:solidFill>
                <a:schemeClr val="dk1"/>
              </a:solidFill>
              <a:latin typeface="Roboto Light"/>
              <a:ea typeface="Roboto Light"/>
              <a:cs typeface="Roboto Light"/>
              <a:sym typeface="Roboto Light"/>
            </a:endParaRPr>
          </a:p>
        </p:txBody>
      </p:sp>
      <p:sp>
        <p:nvSpPr>
          <p:cNvPr id="46" name="Google Shape;374;p26">
            <a:extLst>
              <a:ext uri="{FF2B5EF4-FFF2-40B4-BE49-F238E27FC236}">
                <a16:creationId xmlns:a16="http://schemas.microsoft.com/office/drawing/2014/main" id="{5A87F79F-1C3D-4BC7-8011-49593F9160EB}"/>
              </a:ext>
            </a:extLst>
          </p:cNvPr>
          <p:cNvSpPr/>
          <p:nvPr/>
        </p:nvSpPr>
        <p:spPr>
          <a:xfrm>
            <a:off x="3647238" y="4123869"/>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47" name="Google Shape;375;p26">
            <a:extLst>
              <a:ext uri="{FF2B5EF4-FFF2-40B4-BE49-F238E27FC236}">
                <a16:creationId xmlns:a16="http://schemas.microsoft.com/office/drawing/2014/main" id="{5644338B-1D1B-4E21-817B-8D2830FD2474}"/>
              </a:ext>
            </a:extLst>
          </p:cNvPr>
          <p:cNvSpPr/>
          <p:nvPr/>
        </p:nvSpPr>
        <p:spPr>
          <a:xfrm>
            <a:off x="3111638" y="4102419"/>
            <a:ext cx="423900" cy="423900"/>
          </a:xfrm>
          <a:prstGeom prst="ellipse">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8FFD5"/>
              </a:solidFill>
            </a:endParaRPr>
          </a:p>
        </p:txBody>
      </p:sp>
      <p:sp>
        <p:nvSpPr>
          <p:cNvPr id="49" name="Google Shape;377;p26">
            <a:extLst>
              <a:ext uri="{FF2B5EF4-FFF2-40B4-BE49-F238E27FC236}">
                <a16:creationId xmlns:a16="http://schemas.microsoft.com/office/drawing/2014/main" id="{335DBAAB-D4DD-4D54-9B18-CA1195622548}"/>
              </a:ext>
            </a:extLst>
          </p:cNvPr>
          <p:cNvSpPr txBox="1"/>
          <p:nvPr/>
        </p:nvSpPr>
        <p:spPr>
          <a:xfrm>
            <a:off x="3910513" y="4114281"/>
            <a:ext cx="1703100" cy="400079"/>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Clr>
                <a:schemeClr val="dk1"/>
              </a:buClr>
              <a:buSzPts val="1100"/>
              <a:buFont typeface="Arial"/>
              <a:buNone/>
            </a:pPr>
            <a:r>
              <a:rPr lang="es" dirty="0">
                <a:solidFill>
                  <a:schemeClr val="dk1"/>
                </a:solidFill>
                <a:latin typeface="Roboto Light"/>
                <a:ea typeface="Roboto Light"/>
                <a:cs typeface="Roboto Light"/>
                <a:sym typeface="Roboto Light"/>
              </a:rPr>
              <a:t>Admin Settings</a:t>
            </a:r>
            <a:endParaRPr dirty="0">
              <a:solidFill>
                <a:schemeClr val="dk1"/>
              </a:solidFill>
              <a:latin typeface="Roboto Light"/>
              <a:ea typeface="Roboto Light"/>
              <a:cs typeface="Roboto Light"/>
              <a:sym typeface="Roboto Light"/>
            </a:endParaRPr>
          </a:p>
        </p:txBody>
      </p:sp>
      <p:sp>
        <p:nvSpPr>
          <p:cNvPr id="57" name="Google Shape;6645;p42">
            <a:extLst>
              <a:ext uri="{FF2B5EF4-FFF2-40B4-BE49-F238E27FC236}">
                <a16:creationId xmlns:a16="http://schemas.microsoft.com/office/drawing/2014/main" id="{21AE0C17-6C61-4A3D-A781-E371B2ABC405}"/>
              </a:ext>
            </a:extLst>
          </p:cNvPr>
          <p:cNvSpPr/>
          <p:nvPr/>
        </p:nvSpPr>
        <p:spPr>
          <a:xfrm>
            <a:off x="3199975" y="4189931"/>
            <a:ext cx="260942" cy="248777"/>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00206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FF0000"/>
              </a:solidFill>
            </a:endParaRPr>
          </a:p>
        </p:txBody>
      </p:sp>
      <p:grpSp>
        <p:nvGrpSpPr>
          <p:cNvPr id="58" name="Google Shape;6430;p41">
            <a:extLst>
              <a:ext uri="{FF2B5EF4-FFF2-40B4-BE49-F238E27FC236}">
                <a16:creationId xmlns:a16="http://schemas.microsoft.com/office/drawing/2014/main" id="{92928DF3-4E2E-42C0-A582-12B65E500608}"/>
              </a:ext>
            </a:extLst>
          </p:cNvPr>
          <p:cNvGrpSpPr/>
          <p:nvPr/>
        </p:nvGrpSpPr>
        <p:grpSpPr>
          <a:xfrm>
            <a:off x="605630" y="3415295"/>
            <a:ext cx="290161" cy="290532"/>
            <a:chOff x="2034675" y="3617925"/>
            <a:chExt cx="299325" cy="295200"/>
          </a:xfrm>
          <a:solidFill>
            <a:srgbClr val="002060"/>
          </a:solidFill>
        </p:grpSpPr>
        <p:sp>
          <p:nvSpPr>
            <p:cNvPr id="59" name="Google Shape;6431;p41">
              <a:extLst>
                <a:ext uri="{FF2B5EF4-FFF2-40B4-BE49-F238E27FC236}">
                  <a16:creationId xmlns:a16="http://schemas.microsoft.com/office/drawing/2014/main" id="{AE65D564-D1BA-4348-84D6-7EB2D827BD6E}"/>
                </a:ext>
              </a:extLst>
            </p:cNvPr>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0" name="Google Shape;6432;p41">
              <a:extLst>
                <a:ext uri="{FF2B5EF4-FFF2-40B4-BE49-F238E27FC236}">
                  <a16:creationId xmlns:a16="http://schemas.microsoft.com/office/drawing/2014/main" id="{507E7545-3310-46AC-BAF5-7BDC14010BEA}"/>
                </a:ext>
              </a:extLst>
            </p:cNvPr>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1" name="Google Shape;6433;p41">
              <a:extLst>
                <a:ext uri="{FF2B5EF4-FFF2-40B4-BE49-F238E27FC236}">
                  <a16:creationId xmlns:a16="http://schemas.microsoft.com/office/drawing/2014/main" id="{2A97092A-CA40-4097-8F6C-F22AF59A7FFF}"/>
                </a:ext>
              </a:extLst>
            </p:cNvPr>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2" name="Google Shape;6434;p41">
              <a:extLst>
                <a:ext uri="{FF2B5EF4-FFF2-40B4-BE49-F238E27FC236}">
                  <a16:creationId xmlns:a16="http://schemas.microsoft.com/office/drawing/2014/main" id="{011DD269-F049-4F4F-BAE0-DE7B0285754F}"/>
                </a:ext>
              </a:extLst>
            </p:cNvPr>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3" name="Google Shape;6435;p41">
              <a:extLst>
                <a:ext uri="{FF2B5EF4-FFF2-40B4-BE49-F238E27FC236}">
                  <a16:creationId xmlns:a16="http://schemas.microsoft.com/office/drawing/2014/main" id="{A834429D-B0E5-41DA-8B5A-0C013E8B8CD6}"/>
                </a:ext>
              </a:extLst>
            </p:cNvPr>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64" name="Google Shape;6124;p41">
            <a:extLst>
              <a:ext uri="{FF2B5EF4-FFF2-40B4-BE49-F238E27FC236}">
                <a16:creationId xmlns:a16="http://schemas.microsoft.com/office/drawing/2014/main" id="{B0A89E33-5A36-434A-AC14-21C493F3163A}"/>
              </a:ext>
            </a:extLst>
          </p:cNvPr>
          <p:cNvGrpSpPr/>
          <p:nvPr/>
        </p:nvGrpSpPr>
        <p:grpSpPr>
          <a:xfrm>
            <a:off x="5808306" y="3406534"/>
            <a:ext cx="262076" cy="306977"/>
            <a:chOff x="-62151950" y="4111775"/>
            <a:chExt cx="318225" cy="316650"/>
          </a:xfrm>
          <a:solidFill>
            <a:srgbClr val="002060"/>
          </a:solidFill>
        </p:grpSpPr>
        <p:sp>
          <p:nvSpPr>
            <p:cNvPr id="65" name="Google Shape;6125;p41">
              <a:extLst>
                <a:ext uri="{FF2B5EF4-FFF2-40B4-BE49-F238E27FC236}">
                  <a16:creationId xmlns:a16="http://schemas.microsoft.com/office/drawing/2014/main" id="{3B581B79-22DD-4276-AC25-B312963972A9}"/>
                </a:ext>
              </a:extLst>
            </p:cNvPr>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6" name="Google Shape;6126;p41">
              <a:extLst>
                <a:ext uri="{FF2B5EF4-FFF2-40B4-BE49-F238E27FC236}">
                  <a16:creationId xmlns:a16="http://schemas.microsoft.com/office/drawing/2014/main" id="{0277DDAC-3B0B-4F82-9090-D7CE5ABFE625}"/>
                </a:ext>
              </a:extLst>
            </p:cNvPr>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7" name="Google Shape;6127;p41">
              <a:extLst>
                <a:ext uri="{FF2B5EF4-FFF2-40B4-BE49-F238E27FC236}">
                  <a16:creationId xmlns:a16="http://schemas.microsoft.com/office/drawing/2014/main" id="{960AC1E3-CF5B-4876-9468-EB22BE2CFF91}"/>
                </a:ext>
              </a:extLst>
            </p:cNvPr>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68" name="Google Shape;6128;p41">
              <a:extLst>
                <a:ext uri="{FF2B5EF4-FFF2-40B4-BE49-F238E27FC236}">
                  <a16:creationId xmlns:a16="http://schemas.microsoft.com/office/drawing/2014/main" id="{660B596B-FB93-4121-94F4-AF00CD6A30C3}"/>
                </a:ext>
              </a:extLst>
            </p:cNvPr>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73" name="Google Shape;5258;p39">
            <a:extLst>
              <a:ext uri="{FF2B5EF4-FFF2-40B4-BE49-F238E27FC236}">
                <a16:creationId xmlns:a16="http://schemas.microsoft.com/office/drawing/2014/main" id="{CD02F4EB-D836-484C-9491-82EEE312F0F9}"/>
              </a:ext>
            </a:extLst>
          </p:cNvPr>
          <p:cNvGrpSpPr/>
          <p:nvPr/>
        </p:nvGrpSpPr>
        <p:grpSpPr>
          <a:xfrm>
            <a:off x="3127336" y="2525085"/>
            <a:ext cx="285890" cy="268751"/>
            <a:chOff x="2085450" y="842250"/>
            <a:chExt cx="483700" cy="481850"/>
          </a:xfrm>
          <a:solidFill>
            <a:srgbClr val="002060"/>
          </a:solidFill>
        </p:grpSpPr>
        <p:sp>
          <p:nvSpPr>
            <p:cNvPr id="74" name="Google Shape;5259;p39">
              <a:extLst>
                <a:ext uri="{FF2B5EF4-FFF2-40B4-BE49-F238E27FC236}">
                  <a16:creationId xmlns:a16="http://schemas.microsoft.com/office/drawing/2014/main" id="{8051007F-042C-4C4A-B9E7-C11CB5E19A13}"/>
                </a:ext>
              </a:extLst>
            </p:cNvPr>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sp>
          <p:nvSpPr>
            <p:cNvPr id="75" name="Google Shape;5260;p39">
              <a:extLst>
                <a:ext uri="{FF2B5EF4-FFF2-40B4-BE49-F238E27FC236}">
                  <a16:creationId xmlns:a16="http://schemas.microsoft.com/office/drawing/2014/main" id="{663B8E0C-FD24-47E2-8126-D6733AA9C232}"/>
                </a:ext>
              </a:extLst>
            </p:cNvPr>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sp>
          <p:nvSpPr>
            <p:cNvPr id="76" name="Google Shape;5261;p39">
              <a:extLst>
                <a:ext uri="{FF2B5EF4-FFF2-40B4-BE49-F238E27FC236}">
                  <a16:creationId xmlns:a16="http://schemas.microsoft.com/office/drawing/2014/main" id="{1CF13609-DEAB-46DC-A0E3-CA0C2EDAC96C}"/>
                </a:ext>
              </a:extLst>
            </p:cNvPr>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grpSp>
      <p:cxnSp>
        <p:nvCxnSpPr>
          <p:cNvPr id="79" name="Straight Arrow Connector 78">
            <a:extLst>
              <a:ext uri="{FF2B5EF4-FFF2-40B4-BE49-F238E27FC236}">
                <a16:creationId xmlns:a16="http://schemas.microsoft.com/office/drawing/2014/main" id="{7B2FCE86-E6FE-460C-940E-D91835EAA824}"/>
              </a:ext>
            </a:extLst>
          </p:cNvPr>
          <p:cNvCxnSpPr>
            <a:cxnSpLocks/>
          </p:cNvCxnSpPr>
          <p:nvPr/>
        </p:nvCxnSpPr>
        <p:spPr>
          <a:xfrm flipH="1">
            <a:off x="2886537" y="2778468"/>
            <a:ext cx="761920" cy="59053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5247CB52-92B8-4645-AC7F-F91A34B5FBF9}"/>
              </a:ext>
            </a:extLst>
          </p:cNvPr>
          <p:cNvCxnSpPr>
            <a:cxnSpLocks/>
          </p:cNvCxnSpPr>
          <p:nvPr/>
        </p:nvCxnSpPr>
        <p:spPr>
          <a:xfrm>
            <a:off x="5720979" y="2778468"/>
            <a:ext cx="848103" cy="59053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C2A9AB1F-FB9D-4129-BD33-36F24A059949}"/>
              </a:ext>
            </a:extLst>
          </p:cNvPr>
          <p:cNvCxnSpPr>
            <a:cxnSpLocks/>
          </p:cNvCxnSpPr>
          <p:nvPr/>
        </p:nvCxnSpPr>
        <p:spPr>
          <a:xfrm>
            <a:off x="4590146" y="2635324"/>
            <a:ext cx="0" cy="148854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2B9E3465-0C25-4F93-85FC-79ADE1318781}"/>
              </a:ext>
            </a:extLst>
          </p:cNvPr>
          <p:cNvCxnSpPr>
            <a:cxnSpLocks/>
          </p:cNvCxnSpPr>
          <p:nvPr/>
        </p:nvCxnSpPr>
        <p:spPr>
          <a:xfrm>
            <a:off x="4572000" y="1835931"/>
            <a:ext cx="0" cy="6282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5"/>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solidFill>
                  <a:schemeClr val="lt1"/>
                </a:solidFill>
              </a:rPr>
              <a:t>User Login</a:t>
            </a:r>
            <a:endParaRPr dirty="0"/>
          </a:p>
        </p:txBody>
      </p:sp>
      <p:sp>
        <p:nvSpPr>
          <p:cNvPr id="308" name="Google Shape;308;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s"/>
              <a:t>9</a:t>
            </a:fld>
            <a:endParaRPr/>
          </a:p>
        </p:txBody>
      </p:sp>
      <p:cxnSp>
        <p:nvCxnSpPr>
          <p:cNvPr id="309" name="Google Shape;309;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310" name="Google Shape;310;p25"/>
          <p:cNvPicPr preferRelativeResize="0"/>
          <p:nvPr/>
        </p:nvPicPr>
        <p:blipFill>
          <a:blip r:embed="rId3">
            <a:alphaModFix/>
          </a:blip>
          <a:stretch>
            <a:fillRect/>
          </a:stretch>
        </p:blipFill>
        <p:spPr>
          <a:xfrm>
            <a:off x="342437" y="1440819"/>
            <a:ext cx="5934456" cy="3328416"/>
          </a:xfrm>
          <a:prstGeom prst="rect">
            <a:avLst/>
          </a:prstGeom>
          <a:noFill/>
          <a:ln>
            <a:noFill/>
          </a:ln>
        </p:spPr>
      </p:pic>
      <p:sp>
        <p:nvSpPr>
          <p:cNvPr id="312" name="Google Shape;312;p25"/>
          <p:cNvSpPr txBox="1">
            <a:spLocks noGrp="1"/>
          </p:cNvSpPr>
          <p:nvPr>
            <p:ph type="title" idx="4"/>
          </p:nvPr>
        </p:nvSpPr>
        <p:spPr>
          <a:xfrm>
            <a:off x="6305365" y="1965150"/>
            <a:ext cx="2333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700" dirty="0">
                <a:solidFill>
                  <a:schemeClr val="accent1"/>
                </a:solidFill>
              </a:rPr>
              <a:t>User Login</a:t>
            </a:r>
            <a:endParaRPr sz="1700" dirty="0">
              <a:solidFill>
                <a:schemeClr val="accent1"/>
              </a:solidFill>
            </a:endParaRPr>
          </a:p>
        </p:txBody>
      </p:sp>
      <p:sp>
        <p:nvSpPr>
          <p:cNvPr id="11" name="Google Shape;386;p30">
            <a:extLst>
              <a:ext uri="{FF2B5EF4-FFF2-40B4-BE49-F238E27FC236}">
                <a16:creationId xmlns:a16="http://schemas.microsoft.com/office/drawing/2014/main" id="{1F4BE93F-617F-4870-A325-728C7DD60D1E}"/>
              </a:ext>
            </a:extLst>
          </p:cNvPr>
          <p:cNvSpPr txBox="1">
            <a:spLocks/>
          </p:cNvSpPr>
          <p:nvPr/>
        </p:nvSpPr>
        <p:spPr>
          <a:xfrm>
            <a:off x="6124624" y="2093665"/>
            <a:ext cx="2865600" cy="502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2pPr>
            <a:lvl3pPr marR="0" lvl="2"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3pPr>
            <a:lvl4pPr marR="0" lvl="3"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4pPr>
            <a:lvl5pPr marR="0" lvl="4"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5pPr>
            <a:lvl6pPr marR="0" lvl="5"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6pPr>
            <a:lvl7pPr marR="0" lvl="6"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7pPr>
            <a:lvl8pPr marR="0" lvl="7"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8pPr>
            <a:lvl9pPr marR="0" lvl="8"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9pPr>
          </a:lstStyle>
          <a:p>
            <a:pPr>
              <a:lnSpc>
                <a:spcPct val="150000"/>
              </a:lnSpc>
            </a:pPr>
            <a:endParaRPr lang="en-US" sz="1400" dirty="0">
              <a:solidFill>
                <a:schemeClr val="lt1"/>
              </a:solidFill>
            </a:endParaRPr>
          </a:p>
          <a:p>
            <a:pPr marL="457200" lvl="0" indent="-317500" algn="l" rtl="0">
              <a:lnSpc>
                <a:spcPct val="150000"/>
              </a:lnSpc>
              <a:spcBef>
                <a:spcPts val="0"/>
              </a:spcBef>
              <a:spcAft>
                <a:spcPts val="0"/>
              </a:spcAft>
              <a:buSzPts val="1400"/>
              <a:buFont typeface="Roboto"/>
              <a:buChar char="●"/>
            </a:pPr>
            <a:r>
              <a:rPr lang="en-US" sz="1400" dirty="0">
                <a:solidFill>
                  <a:schemeClr val="bg1"/>
                </a:solidFill>
                <a:latin typeface="Roboto"/>
                <a:ea typeface="Roboto"/>
                <a:cs typeface="Roboto"/>
                <a:sym typeface="Roboto"/>
              </a:rPr>
              <a:t>Login using provided user credentials</a:t>
            </a:r>
          </a:p>
          <a:p>
            <a:pPr marL="457200" lvl="0" indent="-304800" algn="l" rtl="0">
              <a:lnSpc>
                <a:spcPct val="150000"/>
              </a:lnSpc>
              <a:spcBef>
                <a:spcPts val="0"/>
              </a:spcBef>
              <a:spcAft>
                <a:spcPts val="0"/>
              </a:spcAft>
              <a:buSzPts val="1200"/>
              <a:buFont typeface="Roboto"/>
              <a:buChar char="●"/>
            </a:pPr>
            <a:r>
              <a:rPr lang="en-US" sz="1400" dirty="0">
                <a:solidFill>
                  <a:schemeClr val="bg1"/>
                </a:solidFill>
                <a:latin typeface="Roboto"/>
                <a:ea typeface="Roboto"/>
                <a:cs typeface="Roboto"/>
                <a:sym typeface="Roboto"/>
              </a:rPr>
              <a:t>Passwords are hashed</a:t>
            </a:r>
          </a:p>
        </p:txBody>
      </p:sp>
    </p:spTree>
    <p:extLst>
      <p:ext uri="{BB962C8B-B14F-4D97-AF65-F5344CB8AC3E}">
        <p14:creationId xmlns:p14="http://schemas.microsoft.com/office/powerpoint/2010/main" val="1761860429"/>
      </p:ext>
    </p:extLst>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687</TotalTime>
  <Words>917</Words>
  <Application>Microsoft Macintosh PowerPoint</Application>
  <PresentationFormat>On-screen Show (16:9)</PresentationFormat>
  <Paragraphs>214</Paragraphs>
  <Slides>21</Slides>
  <Notes>19</Notes>
  <HiddenSlides>0</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Roboto Light</vt:lpstr>
      <vt:lpstr>Didact Gothic</vt:lpstr>
      <vt:lpstr>Roboto Black</vt:lpstr>
      <vt:lpstr>Arial</vt:lpstr>
      <vt:lpstr>Roboto Mono Thin</vt:lpstr>
      <vt:lpstr>Bree Serif</vt:lpstr>
      <vt:lpstr>Roboto</vt:lpstr>
      <vt:lpstr>Roboto Thin</vt:lpstr>
      <vt:lpstr>WEB PROPOSAL</vt:lpstr>
      <vt:lpstr>  Capstone Presentation</vt:lpstr>
      <vt:lpstr>Clients</vt:lpstr>
      <vt:lpstr>Workflow</vt:lpstr>
      <vt:lpstr>Problem</vt:lpstr>
      <vt:lpstr>Solution</vt:lpstr>
      <vt:lpstr>Key User Requirements Reminder</vt:lpstr>
      <vt:lpstr>Data Visualization Accessibility </vt:lpstr>
      <vt:lpstr>Prototype Review</vt:lpstr>
      <vt:lpstr>User Login</vt:lpstr>
      <vt:lpstr>Upload Student Data</vt:lpstr>
      <vt:lpstr>Pull Student Data</vt:lpstr>
      <vt:lpstr>Search by student name Filter by major  View student timeline </vt:lpstr>
      <vt:lpstr>Student Dashboard</vt:lpstr>
      <vt:lpstr>Add new users (faculty or admin) Edit existing user permissions</vt:lpstr>
      <vt:lpstr>Problems</vt:lpstr>
      <vt:lpstr>Solutions</vt:lpstr>
      <vt:lpstr>PowerPoint Presentation</vt:lpstr>
      <vt:lpstr>Schedule</vt:lpstr>
      <vt:lpstr>Future Ideas</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Design Review 3</dc:title>
  <cp:lastModifiedBy>Carmen Casandra Montalvo</cp:lastModifiedBy>
  <cp:revision>13</cp:revision>
  <dcterms:modified xsi:type="dcterms:W3CDTF">2022-04-22T19:30:48Z</dcterms:modified>
</cp:coreProperties>
</file>